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Lst>
  <p:notesMasterIdLst>
    <p:notesMasterId r:id="rId27"/>
  </p:notesMasterIdLst>
  <p:handoutMasterIdLst>
    <p:handoutMasterId r:id="rId28"/>
  </p:handoutMasterIdLst>
  <p:sldIdLst>
    <p:sldId id="256" r:id="rId2"/>
    <p:sldId id="282" r:id="rId3"/>
    <p:sldId id="307" r:id="rId4"/>
    <p:sldId id="302" r:id="rId5"/>
    <p:sldId id="281" r:id="rId6"/>
    <p:sldId id="303" r:id="rId7"/>
    <p:sldId id="312" r:id="rId8"/>
    <p:sldId id="313" r:id="rId9"/>
    <p:sldId id="319" r:id="rId10"/>
    <p:sldId id="320" r:id="rId11"/>
    <p:sldId id="321" r:id="rId12"/>
    <p:sldId id="305" r:id="rId13"/>
    <p:sldId id="309" r:id="rId14"/>
    <p:sldId id="315" r:id="rId15"/>
    <p:sldId id="310" r:id="rId16"/>
    <p:sldId id="327" r:id="rId17"/>
    <p:sldId id="328" r:id="rId18"/>
    <p:sldId id="311" r:id="rId19"/>
    <p:sldId id="318" r:id="rId20"/>
    <p:sldId id="323" r:id="rId21"/>
    <p:sldId id="322" r:id="rId22"/>
    <p:sldId id="325" r:id="rId23"/>
    <p:sldId id="326" r:id="rId24"/>
    <p:sldId id="317" r:id="rId25"/>
    <p:sldId id="265" r:id="rId26"/>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021">
          <p15:clr>
            <a:srgbClr val="A4A3A4"/>
          </p15:clr>
        </p15:guide>
        <p15:guide id="2" pos="4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7"/>
    <a:srgbClr val="00467F"/>
    <a:srgbClr val="04346C"/>
    <a:srgbClr val="002C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66" autoAdjust="0"/>
  </p:normalViewPr>
  <p:slideViewPr>
    <p:cSldViewPr snapToGrid="0" snapToObjects="1">
      <p:cViewPr>
        <p:scale>
          <a:sx n="88" d="100"/>
          <a:sy n="88" d="100"/>
        </p:scale>
        <p:origin x="-1290" y="-72"/>
      </p:cViewPr>
      <p:guideLst>
        <p:guide orient="horz" pos="4021"/>
        <p:guide pos="41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Wfiles01\home$\mgla009\RoBA%20of%20Prevalence%20Reports\Risk%20of%20Bias_OutcomesPrevalence_SCATTERPLOTONLY2018063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Summary_reorderR!$C$2</c:f>
              <c:strCache>
                <c:ptCount val="1"/>
                <c:pt idx="0">
                  <c:v>Learning disabilities</c:v>
                </c:pt>
              </c:strCache>
            </c:strRef>
          </c:tx>
          <c:spPr>
            <a:ln w="25400" cap="rnd">
              <a:noFill/>
              <a:round/>
            </a:ln>
            <a:effectLst/>
          </c:spPr>
          <c:marker>
            <c:symbol val="circle"/>
            <c:size val="8"/>
            <c:spPr>
              <a:solidFill>
                <a:srgbClr val="FF0000"/>
              </a:solidFill>
              <a:ln w="9525">
                <a:solidFill>
                  <a:srgbClr val="FF0000"/>
                </a:solidFill>
              </a:ln>
              <a:effectLst/>
            </c:spPr>
          </c:marker>
          <c:xVal>
            <c:numRef>
              <c:f>(Summary_reorderR!$E$5,Summary_reorderR!$E$8,Summary_reorderR!$E$9,Summary_reorderR!$E$10,Summary_reorderR!$E$11,Summary_reorderR!$E$12,Summary_reorderR!$E$13,Summary_reorderR!$E$16,Summary_reorderR!$E$17,Summary_reorderR!$E$19,Summary_reorderR!$E$21,Summary_reorderR!$E$23,Summary_reorderR!$E$24)</c:f>
              <c:numCache>
                <c:formatCode>0%</c:formatCode>
                <c:ptCount val="13"/>
                <c:pt idx="0">
                  <c:v>0.22</c:v>
                </c:pt>
                <c:pt idx="1">
                  <c:v>0.75</c:v>
                </c:pt>
                <c:pt idx="2">
                  <c:v>0.97</c:v>
                </c:pt>
                <c:pt idx="3">
                  <c:v>0.83</c:v>
                </c:pt>
                <c:pt idx="4">
                  <c:v>7.0000000000000007E-2</c:v>
                </c:pt>
                <c:pt idx="5">
                  <c:v>0.74</c:v>
                </c:pt>
                <c:pt idx="6">
                  <c:v>0</c:v>
                </c:pt>
                <c:pt idx="7">
                  <c:v>0.96</c:v>
                </c:pt>
                <c:pt idx="8">
                  <c:v>-0.11</c:v>
                </c:pt>
                <c:pt idx="9">
                  <c:v>0.41</c:v>
                </c:pt>
                <c:pt idx="10">
                  <c:v>0.25</c:v>
                </c:pt>
                <c:pt idx="11">
                  <c:v>0.69</c:v>
                </c:pt>
                <c:pt idx="12">
                  <c:v>0.5</c:v>
                </c:pt>
              </c:numCache>
            </c:numRef>
          </c:xVal>
          <c:yVal>
            <c:numRef>
              <c:f>(Summary_reorderJ!$E$5,Summary_reorderJ!$E$8,Summary_reorderJ!$E$9,Summary_reorderJ!$E$10,Summary_reorderJ!$E$11,Summary_reorderJ!$E$12,Summary_reorderJ!$E$13,Summary_reorderJ!$E$16,Summary_reorderJ!$E$17,Summary_reorderJ!$E$19,Summary_reorderJ!$E$21,Summary_reorderJ!$E$23,Summary_reorderJ!$E$24)</c:f>
              <c:numCache>
                <c:formatCode>0%</c:formatCode>
                <c:ptCount val="13"/>
                <c:pt idx="0">
                  <c:v>0.125</c:v>
                </c:pt>
                <c:pt idx="1">
                  <c:v>0.55555555555555558</c:v>
                </c:pt>
                <c:pt idx="2">
                  <c:v>1</c:v>
                </c:pt>
                <c:pt idx="3">
                  <c:v>1</c:v>
                </c:pt>
                <c:pt idx="4">
                  <c:v>-0.14285714285714285</c:v>
                </c:pt>
                <c:pt idx="5">
                  <c:v>0.77777777777777779</c:v>
                </c:pt>
                <c:pt idx="6">
                  <c:v>-0.125</c:v>
                </c:pt>
                <c:pt idx="7">
                  <c:v>1</c:v>
                </c:pt>
                <c:pt idx="8">
                  <c:v>-0.22222222222222221</c:v>
                </c:pt>
                <c:pt idx="9">
                  <c:v>0</c:v>
                </c:pt>
                <c:pt idx="10">
                  <c:v>0.14285714285714285</c:v>
                </c:pt>
                <c:pt idx="11">
                  <c:v>0.55555555555555558</c:v>
                </c:pt>
                <c:pt idx="12">
                  <c:v>0.55555555555555558</c:v>
                </c:pt>
              </c:numCache>
            </c:numRef>
          </c:yVal>
          <c:smooth val="0"/>
          <c:extLst xmlns:c16r2="http://schemas.microsoft.com/office/drawing/2015/06/chart">
            <c:ext xmlns:c16="http://schemas.microsoft.com/office/drawing/2014/chart" uri="{C3380CC4-5D6E-409C-BE32-E72D297353CC}">
              <c16:uniqueId val="{00000000-4DF5-4B18-AB9D-95F1F8185714}"/>
            </c:ext>
          </c:extLst>
        </c:ser>
        <c:ser>
          <c:idx val="1"/>
          <c:order val="1"/>
          <c:tx>
            <c:strRef>
              <c:f>Summary_reorderR!$F$2</c:f>
              <c:strCache>
                <c:ptCount val="1"/>
                <c:pt idx="0">
                  <c:v>Severe learning disabilities/
Global developmental delay</c:v>
                </c:pt>
              </c:strCache>
            </c:strRef>
          </c:tx>
          <c:spPr>
            <a:ln w="25400" cap="rnd">
              <a:noFill/>
              <a:round/>
            </a:ln>
            <a:effectLst/>
          </c:spPr>
          <c:marker>
            <c:symbol val="circle"/>
            <c:size val="8"/>
            <c:spPr>
              <a:solidFill>
                <a:schemeClr val="accent2"/>
              </a:solidFill>
              <a:ln w="9525">
                <a:solidFill>
                  <a:schemeClr val="accent2"/>
                </a:solidFill>
              </a:ln>
              <a:effectLst/>
            </c:spPr>
          </c:marker>
          <c:xVal>
            <c:numRef>
              <c:f>(Summary_reorderR!$H$9,Summary_reorderR!$H$12,Summary_reorderR!$H$15,Summary_reorderR!$H$16)</c:f>
              <c:numCache>
                <c:formatCode>0%</c:formatCode>
                <c:ptCount val="4"/>
                <c:pt idx="0">
                  <c:v>0.98</c:v>
                </c:pt>
                <c:pt idx="1">
                  <c:v>0.75</c:v>
                </c:pt>
                <c:pt idx="2">
                  <c:v>0.56999999999999995</c:v>
                </c:pt>
                <c:pt idx="3">
                  <c:v>0.97</c:v>
                </c:pt>
              </c:numCache>
            </c:numRef>
          </c:xVal>
          <c:yVal>
            <c:numRef>
              <c:f>(Summary_reorderJ!$H$9,Summary_reorderJ!$H$12,Summary_reorderJ!$H$15,Summary_reorderJ!$H$16)</c:f>
              <c:numCache>
                <c:formatCode>0%</c:formatCode>
                <c:ptCount val="4"/>
                <c:pt idx="0">
                  <c:v>1</c:v>
                </c:pt>
                <c:pt idx="1">
                  <c:v>0.77777777777777779</c:v>
                </c:pt>
                <c:pt idx="2">
                  <c:v>0.55555555555555558</c:v>
                </c:pt>
                <c:pt idx="3">
                  <c:v>1</c:v>
                </c:pt>
              </c:numCache>
            </c:numRef>
          </c:yVal>
          <c:smooth val="0"/>
          <c:extLst xmlns:c16r2="http://schemas.microsoft.com/office/drawing/2015/06/chart">
            <c:ext xmlns:c16="http://schemas.microsoft.com/office/drawing/2014/chart" uri="{C3380CC4-5D6E-409C-BE32-E72D297353CC}">
              <c16:uniqueId val="{00000001-4DF5-4B18-AB9D-95F1F8185714}"/>
            </c:ext>
          </c:extLst>
        </c:ser>
        <c:ser>
          <c:idx val="2"/>
          <c:order val="2"/>
          <c:tx>
            <c:strRef>
              <c:f>Summary_reorderR!$I$2</c:f>
              <c:strCache>
                <c:ptCount val="1"/>
                <c:pt idx="0">
                  <c:v>Cerebral palsy</c:v>
                </c:pt>
              </c:strCache>
            </c:strRef>
          </c:tx>
          <c:spPr>
            <a:ln w="25400" cap="rnd">
              <a:noFill/>
              <a:round/>
            </a:ln>
            <a:effectLst/>
          </c:spPr>
          <c:marker>
            <c:symbol val="circle"/>
            <c:size val="8"/>
            <c:spPr>
              <a:solidFill>
                <a:srgbClr val="00B050"/>
              </a:solidFill>
              <a:ln w="9525">
                <a:solidFill>
                  <a:srgbClr val="00B050"/>
                </a:solidFill>
              </a:ln>
              <a:effectLst/>
            </c:spPr>
          </c:marker>
          <c:xVal>
            <c:numRef>
              <c:f>(Summary_reorderR!$K$5,Summary_reorderR!$K$6,Summary_reorderR!$K$9,Summary_reorderR!$K$15,Summary_reorderR!$K$16,Summary_reorderR!$K$17,Summary_reorderR!$K$23)</c:f>
              <c:numCache>
                <c:formatCode>0%</c:formatCode>
                <c:ptCount val="7"/>
                <c:pt idx="0">
                  <c:v>0.23</c:v>
                </c:pt>
                <c:pt idx="1">
                  <c:v>0.18</c:v>
                </c:pt>
                <c:pt idx="2">
                  <c:v>0.99</c:v>
                </c:pt>
                <c:pt idx="3">
                  <c:v>0.57999999999999996</c:v>
                </c:pt>
                <c:pt idx="4">
                  <c:v>0.98</c:v>
                </c:pt>
                <c:pt idx="5">
                  <c:v>-0.1</c:v>
                </c:pt>
                <c:pt idx="6">
                  <c:v>0.7</c:v>
                </c:pt>
              </c:numCache>
            </c:numRef>
          </c:xVal>
          <c:yVal>
            <c:numRef>
              <c:f>(Summary_reorderJ!$K$5,Summary_reorderJ!$K$6,Summary_reorderJ!$K$9,Summary_reorderJ!$K$15,Summary_reorderJ!$K$16,Summary_reorderJ!$K$17,Summary_reorderJ!$K$23)</c:f>
              <c:numCache>
                <c:formatCode>0%</c:formatCode>
                <c:ptCount val="7"/>
                <c:pt idx="0">
                  <c:v>0.125</c:v>
                </c:pt>
                <c:pt idx="1">
                  <c:v>-0.11</c:v>
                </c:pt>
                <c:pt idx="2">
                  <c:v>1</c:v>
                </c:pt>
                <c:pt idx="3">
                  <c:v>0.55555555555555558</c:v>
                </c:pt>
                <c:pt idx="4">
                  <c:v>1</c:v>
                </c:pt>
                <c:pt idx="5">
                  <c:v>-0.22222222222222221</c:v>
                </c:pt>
                <c:pt idx="6">
                  <c:v>0.55555555555555558</c:v>
                </c:pt>
              </c:numCache>
            </c:numRef>
          </c:yVal>
          <c:smooth val="0"/>
          <c:extLst xmlns:c16r2="http://schemas.microsoft.com/office/drawing/2015/06/chart">
            <c:ext xmlns:c16="http://schemas.microsoft.com/office/drawing/2014/chart" uri="{C3380CC4-5D6E-409C-BE32-E72D297353CC}">
              <c16:uniqueId val="{00000002-4DF5-4B18-AB9D-95F1F8185714}"/>
            </c:ext>
          </c:extLst>
        </c:ser>
        <c:ser>
          <c:idx val="3"/>
          <c:order val="3"/>
          <c:tx>
            <c:strRef>
              <c:f>Summary_reorderR!$L$2</c:f>
              <c:strCache>
                <c:ptCount val="1"/>
                <c:pt idx="0">
                  <c:v>Childhood epilepsies and convulsions</c:v>
                </c:pt>
              </c:strCache>
            </c:strRef>
          </c:tx>
          <c:spPr>
            <a:ln w="25400" cap="rnd">
              <a:noFill/>
              <a:round/>
            </a:ln>
            <a:effectLst/>
          </c:spPr>
          <c:marker>
            <c:symbol val="circle"/>
            <c:size val="8"/>
            <c:spPr>
              <a:solidFill>
                <a:schemeClr val="accent4"/>
              </a:solidFill>
              <a:ln w="9525">
                <a:solidFill>
                  <a:schemeClr val="accent4"/>
                </a:solidFill>
              </a:ln>
              <a:effectLst/>
            </c:spPr>
          </c:marker>
          <c:xVal>
            <c:numRef>
              <c:f>(Summary_reorderR!$N$5,Summary_reorderR!$N$9,Summary_reorderR!$N$11,Summary_reorderR!$N$16,Summary_reorderR!$N$17,Summary_reorderR!$N$19,Summary_reorderR!$N$20,Summary_reorderR!$N$22)</c:f>
              <c:numCache>
                <c:formatCode>0%</c:formatCode>
                <c:ptCount val="8"/>
                <c:pt idx="0">
                  <c:v>0.24</c:v>
                </c:pt>
                <c:pt idx="1">
                  <c:v>1</c:v>
                </c:pt>
                <c:pt idx="2">
                  <c:v>0.08</c:v>
                </c:pt>
                <c:pt idx="3">
                  <c:v>0.99</c:v>
                </c:pt>
                <c:pt idx="4">
                  <c:v>-0.09</c:v>
                </c:pt>
                <c:pt idx="5">
                  <c:v>0.42</c:v>
                </c:pt>
                <c:pt idx="6">
                  <c:v>0.91</c:v>
                </c:pt>
                <c:pt idx="7">
                  <c:v>0.17</c:v>
                </c:pt>
              </c:numCache>
            </c:numRef>
          </c:xVal>
          <c:yVal>
            <c:numRef>
              <c:f>(Summary_reorderJ!$N$5,Summary_reorderJ!$N$9,Summary_reorderJ!$N$11,Summary_reorderJ!$N$16,Summary_reorderJ!$N$17,Summary_reorderJ!$N$19,Summary_reorderJ!$N$20,Summary_reorderJ!$N$22)</c:f>
              <c:numCache>
                <c:formatCode>0%</c:formatCode>
                <c:ptCount val="8"/>
                <c:pt idx="0">
                  <c:v>0.125</c:v>
                </c:pt>
                <c:pt idx="1">
                  <c:v>1</c:v>
                </c:pt>
                <c:pt idx="2">
                  <c:v>-0.14285714285714285</c:v>
                </c:pt>
                <c:pt idx="3">
                  <c:v>1</c:v>
                </c:pt>
                <c:pt idx="4">
                  <c:v>-0.22222222222222221</c:v>
                </c:pt>
                <c:pt idx="5">
                  <c:v>0</c:v>
                </c:pt>
                <c:pt idx="6">
                  <c:v>0.78</c:v>
                </c:pt>
                <c:pt idx="7">
                  <c:v>-0.55555555555555558</c:v>
                </c:pt>
              </c:numCache>
            </c:numRef>
          </c:yVal>
          <c:smooth val="0"/>
          <c:extLst xmlns:c16r2="http://schemas.microsoft.com/office/drawing/2015/06/chart">
            <c:ext xmlns:c16="http://schemas.microsoft.com/office/drawing/2014/chart" uri="{C3380CC4-5D6E-409C-BE32-E72D297353CC}">
              <c16:uniqueId val="{00000003-4DF5-4B18-AB9D-95F1F8185714}"/>
            </c:ext>
          </c:extLst>
        </c:ser>
        <c:ser>
          <c:idx val="4"/>
          <c:order val="4"/>
          <c:tx>
            <c:strRef>
              <c:f>Summary_reorderR!$O$2</c:f>
              <c:strCache>
                <c:ptCount val="1"/>
                <c:pt idx="0">
                  <c:v>Vision disorders/blindness</c:v>
                </c:pt>
              </c:strCache>
            </c:strRef>
          </c:tx>
          <c:spPr>
            <a:ln w="25400" cap="rnd">
              <a:noFill/>
              <a:round/>
            </a:ln>
            <a:effectLst/>
          </c:spPr>
          <c:marker>
            <c:symbol val="circle"/>
            <c:size val="8"/>
            <c:spPr>
              <a:solidFill>
                <a:schemeClr val="accent5"/>
              </a:solidFill>
              <a:ln w="9525">
                <a:solidFill>
                  <a:schemeClr val="accent5"/>
                </a:solidFill>
              </a:ln>
              <a:effectLst/>
            </c:spPr>
          </c:marker>
          <c:xVal>
            <c:numRef>
              <c:f>(Summary_reorderR!$Q$5,Summary_reorderR!$Q$7,Summary_reorderR!$Q$14,Summary_reorderR!$Q$16,Summary_reorderR!$Q$17,Summary_reorderR!$Q$18,Summary_reorderR!$Q$22,Summary_reorderR!$Q$25)</c:f>
              <c:numCache>
                <c:formatCode>0%</c:formatCode>
                <c:ptCount val="8"/>
                <c:pt idx="0">
                  <c:v>0.25</c:v>
                </c:pt>
                <c:pt idx="1">
                  <c:v>-0.33333333333333331</c:v>
                </c:pt>
                <c:pt idx="2">
                  <c:v>0.16666666666666666</c:v>
                </c:pt>
                <c:pt idx="3">
                  <c:v>1</c:v>
                </c:pt>
                <c:pt idx="4">
                  <c:v>-0.08</c:v>
                </c:pt>
                <c:pt idx="5">
                  <c:v>-0.36363636363636365</c:v>
                </c:pt>
                <c:pt idx="6">
                  <c:v>0.18</c:v>
                </c:pt>
                <c:pt idx="7">
                  <c:v>-0.66666666666666663</c:v>
                </c:pt>
              </c:numCache>
            </c:numRef>
          </c:xVal>
          <c:yVal>
            <c:numRef>
              <c:f>(Summary_reorderJ!$Q$5,Summary_reorderJ!$Q$7,Summary_reorderJ!$Q$14,Summary_reorderJ!$Q$16,Summary_reorderJ!$Q$17,Summary_reorderJ!$Q$18,Summary_reorderJ!$Q$22,Summary_reorderJ!$Q$25)</c:f>
              <c:numCache>
                <c:formatCode>0%</c:formatCode>
                <c:ptCount val="8"/>
                <c:pt idx="0">
                  <c:v>0.125</c:v>
                </c:pt>
                <c:pt idx="1">
                  <c:v>-0.375</c:v>
                </c:pt>
                <c:pt idx="2">
                  <c:v>0.375</c:v>
                </c:pt>
                <c:pt idx="3">
                  <c:v>1</c:v>
                </c:pt>
                <c:pt idx="4">
                  <c:v>-0.22222222222222221</c:v>
                </c:pt>
                <c:pt idx="5">
                  <c:v>-0.22222222222222221</c:v>
                </c:pt>
                <c:pt idx="6">
                  <c:v>-0.55555555555555558</c:v>
                </c:pt>
                <c:pt idx="7">
                  <c:v>-0.44444444444444442</c:v>
                </c:pt>
              </c:numCache>
            </c:numRef>
          </c:yVal>
          <c:smooth val="0"/>
          <c:extLst xmlns:c16r2="http://schemas.microsoft.com/office/drawing/2015/06/chart">
            <c:ext xmlns:c16="http://schemas.microsoft.com/office/drawing/2014/chart" uri="{C3380CC4-5D6E-409C-BE32-E72D297353CC}">
              <c16:uniqueId val="{00000004-4DF5-4B18-AB9D-95F1F8185714}"/>
            </c:ext>
          </c:extLst>
        </c:ser>
        <c:ser>
          <c:idx val="5"/>
          <c:order val="5"/>
          <c:tx>
            <c:v>50% Threshold (JBI)</c:v>
          </c:tx>
          <c:spPr>
            <a:ln w="12700" cap="rnd">
              <a:solidFill>
                <a:schemeClr val="accent6"/>
              </a:solidFill>
              <a:round/>
            </a:ln>
            <a:effectLst/>
          </c:spPr>
          <c:marker>
            <c:symbol val="none"/>
          </c:marker>
          <c:trendline>
            <c:spPr>
              <a:ln w="19050" cap="rnd">
                <a:noFill/>
                <a:prstDash val="sysDot"/>
              </a:ln>
              <a:effectLst/>
            </c:spPr>
            <c:trendlineType val="linear"/>
            <c:dispRSqr val="0"/>
            <c:dispEq val="0"/>
          </c:trendline>
          <c:trendline>
            <c:spPr>
              <a:ln w="19050" cap="rnd">
                <a:noFill/>
                <a:prstDash val="sysDot"/>
              </a:ln>
              <a:effectLst/>
            </c:spPr>
            <c:trendlineType val="linear"/>
            <c:dispRSqr val="0"/>
            <c:dispEq val="0"/>
          </c:trendline>
          <c:xVal>
            <c:numRef>
              <c:f>('JBI vs ROBINS-I Plot'!$T$8,'JBI vs ROBINS-I Plot'!$T$9)</c:f>
              <c:numCache>
                <c:formatCode>0%</c:formatCode>
                <c:ptCount val="2"/>
                <c:pt idx="0">
                  <c:v>-0.8</c:v>
                </c:pt>
                <c:pt idx="1">
                  <c:v>1.1000000000000001</c:v>
                </c:pt>
              </c:numCache>
            </c:numRef>
          </c:xVal>
          <c:yVal>
            <c:numRef>
              <c:f>('JBI vs ROBINS-I Plot'!$U$8,'JBI vs ROBINS-I Plot'!$U$9)</c:f>
              <c:numCache>
                <c:formatCode>0%</c:formatCode>
                <c:ptCount val="2"/>
                <c:pt idx="0">
                  <c:v>0.5</c:v>
                </c:pt>
                <c:pt idx="1">
                  <c:v>0.5</c:v>
                </c:pt>
              </c:numCache>
            </c:numRef>
          </c:yVal>
          <c:smooth val="0"/>
          <c:extLst xmlns:c16r2="http://schemas.microsoft.com/office/drawing/2015/06/chart">
            <c:ext xmlns:c16="http://schemas.microsoft.com/office/drawing/2014/chart" uri="{C3380CC4-5D6E-409C-BE32-E72D297353CC}">
              <c16:uniqueId val="{00000005-4DF5-4B18-AB9D-95F1F8185714}"/>
            </c:ext>
          </c:extLst>
        </c:ser>
        <c:ser>
          <c:idx val="6"/>
          <c:order val="6"/>
          <c:tx>
            <c:v>50% Threshold (ROBINS-I)</c:v>
          </c:tx>
          <c:spPr>
            <a:ln w="12700" cap="rnd">
              <a:solidFill>
                <a:schemeClr val="accent5"/>
              </a:solidFill>
              <a:round/>
            </a:ln>
            <a:effectLst/>
          </c:spPr>
          <c:marker>
            <c:symbol val="none"/>
          </c:marker>
          <c:trendline>
            <c:spPr>
              <a:ln w="19050" cap="rnd">
                <a:solidFill>
                  <a:schemeClr val="accent1">
                    <a:lumMod val="60000"/>
                  </a:schemeClr>
                </a:solidFill>
                <a:prstDash val="sysDot"/>
              </a:ln>
              <a:effectLst/>
            </c:spPr>
            <c:trendlineType val="linear"/>
            <c:dispRSqr val="0"/>
            <c:dispEq val="0"/>
          </c:trendline>
          <c:trendline>
            <c:spPr>
              <a:ln w="19050" cap="rnd">
                <a:solidFill>
                  <a:schemeClr val="accent1">
                    <a:lumMod val="60000"/>
                  </a:schemeClr>
                </a:solidFill>
                <a:prstDash val="sysDot"/>
              </a:ln>
              <a:effectLst/>
            </c:spPr>
            <c:trendlineType val="linear"/>
            <c:dispRSqr val="0"/>
            <c:dispEq val="0"/>
          </c:trendline>
          <c:trendline>
            <c:spPr>
              <a:ln w="19050" cap="rnd">
                <a:solidFill>
                  <a:schemeClr val="accent1">
                    <a:lumMod val="60000"/>
                  </a:schemeClr>
                </a:solidFill>
                <a:prstDash val="sysDot"/>
              </a:ln>
              <a:effectLst/>
            </c:spPr>
            <c:trendlineType val="linear"/>
            <c:dispRSqr val="0"/>
            <c:dispEq val="0"/>
          </c:trendline>
          <c:trendline>
            <c:spPr>
              <a:ln w="19050" cap="rnd">
                <a:solidFill>
                  <a:schemeClr val="accent1">
                    <a:lumMod val="60000"/>
                  </a:schemeClr>
                </a:solidFill>
                <a:prstDash val="sysDot"/>
              </a:ln>
              <a:effectLst/>
            </c:spPr>
            <c:trendlineType val="linear"/>
            <c:dispRSqr val="0"/>
            <c:dispEq val="0"/>
          </c:trendline>
          <c:trendline>
            <c:spPr>
              <a:ln w="19050" cap="rnd">
                <a:solidFill>
                  <a:schemeClr val="accent1">
                    <a:lumMod val="60000"/>
                  </a:schemeClr>
                </a:solidFill>
                <a:prstDash val="sysDot"/>
              </a:ln>
              <a:effectLst/>
            </c:spPr>
            <c:trendlineType val="linear"/>
            <c:dispRSqr val="0"/>
            <c:dispEq val="0"/>
          </c:trendline>
          <c:xVal>
            <c:numRef>
              <c:f>('JBI vs ROBINS-I Plot'!$T$10,'JBI vs ROBINS-I Plot'!$T$11)</c:f>
              <c:numCache>
                <c:formatCode>0%</c:formatCode>
                <c:ptCount val="2"/>
                <c:pt idx="0">
                  <c:v>0.5</c:v>
                </c:pt>
                <c:pt idx="1">
                  <c:v>0.5</c:v>
                </c:pt>
              </c:numCache>
            </c:numRef>
          </c:xVal>
          <c:yVal>
            <c:numRef>
              <c:f>('JBI vs ROBINS-I Plot'!$U$10,'JBI vs ROBINS-I Plot'!$U$11)</c:f>
              <c:numCache>
                <c:formatCode>0%</c:formatCode>
                <c:ptCount val="2"/>
                <c:pt idx="0">
                  <c:v>-0.8</c:v>
                </c:pt>
                <c:pt idx="1">
                  <c:v>1.1000000000000001</c:v>
                </c:pt>
              </c:numCache>
            </c:numRef>
          </c:yVal>
          <c:smooth val="0"/>
          <c:extLst xmlns:c16r2="http://schemas.microsoft.com/office/drawing/2015/06/chart">
            <c:ext xmlns:c16="http://schemas.microsoft.com/office/drawing/2014/chart" uri="{C3380CC4-5D6E-409C-BE32-E72D297353CC}">
              <c16:uniqueId val="{00000006-4DF5-4B18-AB9D-95F1F8185714}"/>
            </c:ext>
          </c:extLst>
        </c:ser>
        <c:ser>
          <c:idx val="7"/>
          <c:order val="7"/>
          <c:tx>
            <c:v>Line of Identity</c:v>
          </c:tx>
          <c:spPr>
            <a:ln w="25400" cap="rnd">
              <a:noFill/>
              <a:prstDash val="sysDot"/>
              <a:round/>
            </a:ln>
            <a:effectLst/>
          </c:spPr>
          <c:marker>
            <c:symbol val="none"/>
          </c:marker>
          <c:trendline>
            <c:spPr>
              <a:ln w="19050" cap="rnd">
                <a:noFill/>
                <a:prstDash val="sysDot"/>
              </a:ln>
              <a:effectLst/>
            </c:spPr>
            <c:trendlineType val="linear"/>
            <c:dispRSqr val="0"/>
            <c:dispEq val="0"/>
          </c:trendline>
          <c:trendline>
            <c:spPr>
              <a:ln w="19050" cap="rnd">
                <a:noFill/>
                <a:prstDash val="sysDot"/>
              </a:ln>
              <a:effectLst/>
            </c:spPr>
            <c:trendlineType val="linear"/>
            <c:dispRSqr val="0"/>
            <c:dispEq val="0"/>
          </c:trendline>
          <c:trendline>
            <c:spPr>
              <a:ln w="19050" cap="rnd">
                <a:noFill/>
                <a:prstDash val="sysDot"/>
              </a:ln>
              <a:effectLst/>
            </c:spPr>
            <c:trendlineType val="linear"/>
            <c:dispRSqr val="0"/>
            <c:dispEq val="0"/>
          </c:trendline>
          <c:trendline>
            <c:name>Line of Identity</c:name>
            <c:spPr>
              <a:ln w="19050" cap="rnd">
                <a:solidFill>
                  <a:schemeClr val="accent2">
                    <a:lumMod val="75000"/>
                  </a:schemeClr>
                </a:solidFill>
                <a:prstDash val="sysDot"/>
              </a:ln>
              <a:effectLst/>
            </c:spPr>
            <c:trendlineType val="linear"/>
            <c:dispRSqr val="0"/>
            <c:dispEq val="0"/>
          </c:trendline>
          <c:xVal>
            <c:numRef>
              <c:f>('JBI vs ROBINS-I Plot'!$T$12,'JBI vs ROBINS-I Plot'!$T$13)</c:f>
              <c:numCache>
                <c:formatCode>General</c:formatCode>
                <c:ptCount val="2"/>
                <c:pt idx="0">
                  <c:v>-50</c:v>
                </c:pt>
                <c:pt idx="1">
                  <c:v>110</c:v>
                </c:pt>
              </c:numCache>
            </c:numRef>
          </c:xVal>
          <c:yVal>
            <c:numRef>
              <c:f>('JBI vs ROBINS-I Plot'!$U$12,'JBI vs ROBINS-I Plot'!$U$13)</c:f>
              <c:numCache>
                <c:formatCode>General</c:formatCode>
                <c:ptCount val="2"/>
                <c:pt idx="0">
                  <c:v>-50</c:v>
                </c:pt>
                <c:pt idx="1">
                  <c:v>110</c:v>
                </c:pt>
              </c:numCache>
            </c:numRef>
          </c:yVal>
          <c:smooth val="0"/>
          <c:extLst xmlns:c16r2="http://schemas.microsoft.com/office/drawing/2015/06/chart">
            <c:ext xmlns:c16="http://schemas.microsoft.com/office/drawing/2014/chart" uri="{C3380CC4-5D6E-409C-BE32-E72D297353CC}">
              <c16:uniqueId val="{00000007-4DF5-4B18-AB9D-95F1F8185714}"/>
            </c:ext>
          </c:extLst>
        </c:ser>
        <c:dLbls>
          <c:showLegendKey val="0"/>
          <c:showVal val="0"/>
          <c:showCatName val="0"/>
          <c:showSerName val="0"/>
          <c:showPercent val="0"/>
          <c:showBubbleSize val="0"/>
        </c:dLbls>
        <c:axId val="111464832"/>
        <c:axId val="111466752"/>
      </c:scatterChart>
      <c:valAx>
        <c:axId val="111464832"/>
        <c:scaling>
          <c:orientation val="minMax"/>
          <c:max val="1"/>
          <c:min val="-0.7500000000000001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ROBINS-I</a:t>
                </a:r>
                <a:r>
                  <a:rPr lang="en-US" baseline="0"/>
                  <a:t> </a:t>
                </a:r>
                <a:r>
                  <a:rPr lang="en-US"/>
                  <a:t>Applicable Score</a:t>
                </a:r>
              </a:p>
            </c:rich>
          </c:tx>
          <c:layout>
            <c:manualLayout>
              <c:xMode val="edge"/>
              <c:yMode val="edge"/>
              <c:x val="0.50899373828847116"/>
              <c:y val="0.94176657917760276"/>
            </c:manualLayout>
          </c:layout>
          <c:overlay val="0"/>
          <c:spPr>
            <a:noFill/>
            <a:ln>
              <a:noFill/>
            </a:ln>
            <a:effectLst/>
          </c:sp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466752"/>
        <c:crosses val="autoZero"/>
        <c:crossBetween val="midCat"/>
        <c:majorUnit val="0.25"/>
      </c:valAx>
      <c:valAx>
        <c:axId val="111466752"/>
        <c:scaling>
          <c:orientation val="minMax"/>
          <c:max val="1"/>
          <c:min val="-0.7500000000000001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t" anchorCtr="1"/>
              <a:lstStyle/>
              <a:p>
                <a:pPr>
                  <a:defRPr sz="1000" b="0" i="0" u="none" strike="noStrike" kern="1200" baseline="0">
                    <a:solidFill>
                      <a:schemeClr val="tx1">
                        <a:lumMod val="65000"/>
                        <a:lumOff val="35000"/>
                      </a:schemeClr>
                    </a:solidFill>
                    <a:latin typeface="+mn-lt"/>
                    <a:ea typeface="+mn-ea"/>
                    <a:cs typeface="+mn-cs"/>
                  </a:defRPr>
                </a:pPr>
                <a:r>
                  <a:rPr lang="en-US"/>
                  <a:t>JBI Applicable Score</a:t>
                </a:r>
              </a:p>
            </c:rich>
          </c:tx>
          <c:layout>
            <c:manualLayout>
              <c:xMode val="edge"/>
              <c:yMode val="edge"/>
              <c:x val="1.4925393824127931E-2"/>
              <c:y val="1.0849868766404201E-2"/>
            </c:manualLayout>
          </c:layout>
          <c:overlay val="0"/>
          <c:spPr>
            <a:noFill/>
            <a:ln>
              <a:noFill/>
            </a:ln>
            <a:effectLst/>
          </c:sp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464832"/>
        <c:crosses val="autoZero"/>
        <c:crossBetween val="midCat"/>
        <c:majorUnit val="0.25"/>
      </c:valAx>
      <c:spPr>
        <a:noFill/>
        <a:ln>
          <a:noFill/>
        </a:ln>
        <a:effectLst/>
      </c:spPr>
    </c:plotArea>
    <c:legend>
      <c:legendPos val="r"/>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egendEntry>
        <c:idx val="17"/>
        <c:delete val="1"/>
      </c:legendEntry>
      <c:layout>
        <c:manualLayout>
          <c:xMode val="edge"/>
          <c:yMode val="edge"/>
          <c:x val="0.70511153498533385"/>
          <c:y val="0.27444339457567807"/>
          <c:w val="0.29336842522811796"/>
          <c:h val="0.422224321959755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919A0-1226-4E69-B6F7-615993810AB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NZ"/>
        </a:p>
      </dgm:t>
    </dgm:pt>
    <dgm:pt modelId="{560DDAA1-BE62-4CDA-A239-833963574733}">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Hypoglycaemia</a:t>
          </a:r>
          <a:endParaRPr lang="en-NZ" sz="1200" dirty="0"/>
        </a:p>
      </dgm:t>
    </dgm:pt>
    <dgm:pt modelId="{567D626F-A138-4270-A297-97A01BC1F8C9}" type="parTrans" cxnId="{2FFF67EC-B5EE-44F1-9968-85157CEE3329}">
      <dgm:prSet/>
      <dgm:spPr/>
      <dgm:t>
        <a:bodyPr/>
        <a:lstStyle/>
        <a:p>
          <a:endParaRPr lang="en-NZ" sz="2800"/>
        </a:p>
      </dgm:t>
    </dgm:pt>
    <dgm:pt modelId="{20C76D8C-B3FD-4799-8C77-7EC0ECC0BC6C}" type="sibTrans" cxnId="{2FFF67EC-B5EE-44F1-9968-85157CEE3329}">
      <dgm:prSet/>
      <dgm:spPr/>
      <dgm:t>
        <a:bodyPr/>
        <a:lstStyle/>
        <a:p>
          <a:endParaRPr lang="en-NZ" sz="2800"/>
        </a:p>
      </dgm:t>
    </dgm:pt>
    <dgm:pt modelId="{48F9E2C4-7F70-4E36-AC9D-C6F970A7151B}">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40% Dextrose Gel</a:t>
          </a:r>
          <a:endParaRPr lang="en-NZ" sz="1200" dirty="0"/>
        </a:p>
      </dgm:t>
    </dgm:pt>
    <dgm:pt modelId="{4A65E660-1080-48CB-9D13-B8CE8A427692}" type="parTrans" cxnId="{2E116CF9-9143-4C0E-9A2D-B955F7C533CE}">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6DDC951A-AC45-4A81-AEB8-B1981ABB664B}" type="sibTrans" cxnId="{2E116CF9-9143-4C0E-9A2D-B955F7C533CE}">
      <dgm:prSet/>
      <dgm:spPr/>
      <dgm:t>
        <a:bodyPr/>
        <a:lstStyle/>
        <a:p>
          <a:endParaRPr lang="en-NZ" sz="2800"/>
        </a:p>
      </dgm:t>
    </dgm:pt>
    <dgm:pt modelId="{8C98CD69-0615-4417-809E-B130AE588DB9}">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Single Episode Hypoglycaemia</a:t>
          </a:r>
          <a:endParaRPr lang="en-NZ" sz="1200" dirty="0"/>
        </a:p>
      </dgm:t>
    </dgm:pt>
    <dgm:pt modelId="{07586979-F86B-4B8B-B3E9-0D8D716E4ADF}" type="parTrans" cxnId="{21E982E0-4FF5-4BAB-A8B2-2431F4E3FE0F}">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8792EF11-E87B-40D4-8294-8F62DA982C7A}" type="sibTrans" cxnId="{21E982E0-4FF5-4BAB-A8B2-2431F4E3FE0F}">
      <dgm:prSet/>
      <dgm:spPr/>
      <dgm:t>
        <a:bodyPr/>
        <a:lstStyle/>
        <a:p>
          <a:endParaRPr lang="en-NZ" sz="2800"/>
        </a:p>
      </dgm:t>
    </dgm:pt>
    <dgm:pt modelId="{A42C8AFA-0C59-459A-93BD-88669A14FFF5}">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Recurrent Hypoglycaemia</a:t>
          </a:r>
          <a:endParaRPr lang="en-NZ" sz="1200" dirty="0"/>
        </a:p>
      </dgm:t>
    </dgm:pt>
    <dgm:pt modelId="{EB17B402-3ABC-4219-A0C4-C3670174C639}" type="parTrans" cxnId="{D434E245-6FBF-4570-B833-23A282626434}">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511C584B-03E4-4C6E-BD8D-6342F811195E}" type="sibTrans" cxnId="{D434E245-6FBF-4570-B833-23A282626434}">
      <dgm:prSet/>
      <dgm:spPr/>
      <dgm:t>
        <a:bodyPr/>
        <a:lstStyle/>
        <a:p>
          <a:endParaRPr lang="en-NZ" sz="2800"/>
        </a:p>
      </dgm:t>
    </dgm:pt>
    <dgm:pt modelId="{F496B97D-E195-4771-9707-30624FA2751C}">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Placebo</a:t>
          </a:r>
          <a:endParaRPr lang="en-NZ" sz="1200" dirty="0"/>
        </a:p>
      </dgm:t>
    </dgm:pt>
    <dgm:pt modelId="{E2737453-C4A4-495C-B69F-5209B8A690F5}" type="parTrans" cxnId="{8C81C472-F0D8-4900-AF5E-F275107939F1}">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DD9CBC6A-FF4E-4457-BD16-A17A7878C6FA}" type="sibTrans" cxnId="{8C81C472-F0D8-4900-AF5E-F275107939F1}">
      <dgm:prSet/>
      <dgm:spPr/>
      <dgm:t>
        <a:bodyPr/>
        <a:lstStyle/>
        <a:p>
          <a:endParaRPr lang="en-NZ" sz="2800"/>
        </a:p>
      </dgm:t>
    </dgm:pt>
    <dgm:pt modelId="{60075AEC-040C-4B08-A775-9B7D8B5AD64E}">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Admitted to NICU</a:t>
          </a:r>
          <a:endParaRPr lang="en-NZ" sz="1200" dirty="0"/>
        </a:p>
      </dgm:t>
    </dgm:pt>
    <dgm:pt modelId="{9EF9FC54-2E9B-41C8-8153-3CF51E6CE454}" type="parTrans" cxnId="{3732C847-9A16-42F5-AC11-E7E6B18DAFF8}">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CEDF2F86-3929-4382-85B5-F8B6B4DA96B2}" type="sibTrans" cxnId="{3732C847-9A16-42F5-AC11-E7E6B18DAFF8}">
      <dgm:prSet/>
      <dgm:spPr/>
      <dgm:t>
        <a:bodyPr/>
        <a:lstStyle/>
        <a:p>
          <a:endParaRPr lang="en-NZ" sz="2800"/>
        </a:p>
      </dgm:t>
    </dgm:pt>
    <dgm:pt modelId="{B3BFF181-26E0-4DA5-809D-FDAE98642D6D}">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Not Admitted to NICU</a:t>
          </a:r>
          <a:endParaRPr lang="en-NZ" sz="1200" dirty="0"/>
        </a:p>
      </dgm:t>
    </dgm:pt>
    <dgm:pt modelId="{F6DDCE60-2EEC-4A77-BD80-34C16C8CF643}" type="parTrans" cxnId="{41CF1780-5EB6-4F8E-8176-3D25AC9CEA30}">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9F9DC61D-E05A-41EA-BCF3-515807AB3F80}" type="sibTrans" cxnId="{41CF1780-5EB6-4F8E-8176-3D25AC9CEA30}">
      <dgm:prSet/>
      <dgm:spPr/>
      <dgm:t>
        <a:bodyPr/>
        <a:lstStyle/>
        <a:p>
          <a:endParaRPr lang="en-NZ" sz="2800"/>
        </a:p>
      </dgm:t>
    </dgm:pt>
    <dgm:pt modelId="{CEF641DB-095F-4FDC-A819-6705BEB5EBD1}">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Admitted to NICU</a:t>
          </a:r>
          <a:endParaRPr lang="en-NZ" sz="1200" dirty="0"/>
        </a:p>
      </dgm:t>
    </dgm:pt>
    <dgm:pt modelId="{78F3248B-041C-4C56-BC17-0843C424E6C4}" type="parTrans" cxnId="{E9D45204-D996-4052-BDA6-35EF974E54D2}">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CE62980F-7E5B-4EC7-BC99-167454178E20}" type="sibTrans" cxnId="{E9D45204-D996-4052-BDA6-35EF974E54D2}">
      <dgm:prSet/>
      <dgm:spPr/>
      <dgm:t>
        <a:bodyPr/>
        <a:lstStyle/>
        <a:p>
          <a:endParaRPr lang="en-NZ" sz="2800"/>
        </a:p>
      </dgm:t>
    </dgm:pt>
    <dgm:pt modelId="{3FD52000-550B-45D6-8FB8-9908CE6D1E79}">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Not Admitted to NICU</a:t>
          </a:r>
          <a:endParaRPr lang="en-NZ" sz="1200" dirty="0"/>
        </a:p>
      </dgm:t>
    </dgm:pt>
    <dgm:pt modelId="{37290EE3-1D08-4776-B26E-9EF095E2E04B}" type="parTrans" cxnId="{C97D83EC-515A-43BA-B028-51EDBDF6210C}">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28EB0B7E-37E9-418A-80CA-7DED23B35311}" type="sibTrans" cxnId="{C97D83EC-515A-43BA-B028-51EDBDF6210C}">
      <dgm:prSet/>
      <dgm:spPr/>
      <dgm:t>
        <a:bodyPr/>
        <a:lstStyle/>
        <a:p>
          <a:endParaRPr lang="en-NZ" sz="2800"/>
        </a:p>
      </dgm:t>
    </dgm:pt>
    <dgm:pt modelId="{3CB82A22-A22B-4173-B47E-D3586D357A11}">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Single Episode Hypoglycaemia</a:t>
          </a:r>
          <a:endParaRPr lang="en-NZ" sz="1200" dirty="0"/>
        </a:p>
      </dgm:t>
    </dgm:pt>
    <dgm:pt modelId="{89919388-A16A-43FC-94F0-0F23CA6A0FC9}" type="parTrans" cxnId="{7B9CE1EE-D4CC-42FF-BA79-D72BBB53CE96}">
      <dgm:prSet custT="1"/>
      <dgm:spPr>
        <a:ln w="9525">
          <a:tailEnd type="stealth" w="lg" len="lg"/>
        </a:ln>
      </dgm:spPr>
      <dgm:t>
        <a:bodyPr/>
        <a:lstStyle/>
        <a:p>
          <a:endParaRPr lang="en-NZ" sz="800"/>
        </a:p>
      </dgm:t>
    </dgm:pt>
    <dgm:pt modelId="{CF7F9E3D-A393-4F3F-8F04-6BB9514A0456}" type="sibTrans" cxnId="{7B9CE1EE-D4CC-42FF-BA79-D72BBB53CE96}">
      <dgm:prSet/>
      <dgm:spPr/>
      <dgm:t>
        <a:bodyPr/>
        <a:lstStyle/>
        <a:p>
          <a:endParaRPr lang="en-NZ" sz="2800"/>
        </a:p>
      </dgm:t>
    </dgm:pt>
    <dgm:pt modelId="{4ABDBFF6-2CB2-4318-AA1F-0EA0D0E839A1}">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Admitted to NICU</a:t>
          </a:r>
          <a:endParaRPr lang="en-NZ" sz="1200" dirty="0"/>
        </a:p>
      </dgm:t>
    </dgm:pt>
    <dgm:pt modelId="{9D4D2DB8-2F4D-446A-B7F0-FAC282D8B4FD}" type="parTrans" cxnId="{65307CD5-1F46-4E8C-AD53-7AF68026B63E}">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5F926B59-1CB0-4D0C-9390-AC629701525E}" type="sibTrans" cxnId="{65307CD5-1F46-4E8C-AD53-7AF68026B63E}">
      <dgm:prSet/>
      <dgm:spPr/>
      <dgm:t>
        <a:bodyPr/>
        <a:lstStyle/>
        <a:p>
          <a:endParaRPr lang="en-NZ" sz="2800"/>
        </a:p>
      </dgm:t>
    </dgm:pt>
    <dgm:pt modelId="{64F517ED-6CC7-47D5-9892-D4E39E377343}">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Not Admitted to NICU</a:t>
          </a:r>
          <a:endParaRPr lang="en-NZ" sz="1200" dirty="0"/>
        </a:p>
      </dgm:t>
    </dgm:pt>
    <dgm:pt modelId="{EE50393F-62FE-4096-AE63-FE39C903B1E7}" type="parTrans" cxnId="{0DDBBFB6-3752-47F6-B319-CDA97C50E8EF}">
      <dgm:prSet custT="1"/>
      <dgm:spPr>
        <a:ln w="9525">
          <a:tailEnd type="stealth" w="lg" len="lg"/>
        </a:ln>
      </dgm:spPr>
      <dgm:t>
        <a:bodyPr/>
        <a:lstStyle/>
        <a:p>
          <a:endParaRPr lang="en-NZ" sz="800"/>
        </a:p>
      </dgm:t>
    </dgm:pt>
    <dgm:pt modelId="{F5F1373B-E535-4B07-8E57-21FF18ECAAF5}" type="sibTrans" cxnId="{0DDBBFB6-3752-47F6-B319-CDA97C50E8EF}">
      <dgm:prSet/>
      <dgm:spPr/>
      <dgm:t>
        <a:bodyPr/>
        <a:lstStyle/>
        <a:p>
          <a:endParaRPr lang="en-NZ" sz="2800"/>
        </a:p>
      </dgm:t>
    </dgm:pt>
    <dgm:pt modelId="{C2BE99C8-ED3C-445D-8947-5702A6B09745}">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Recurrent Hypoglycaemia</a:t>
          </a:r>
          <a:endParaRPr lang="en-NZ" sz="1200" dirty="0"/>
        </a:p>
      </dgm:t>
    </dgm:pt>
    <dgm:pt modelId="{BB3007D0-6ED4-4A05-B114-D1489CED1A20}" type="parTrans" cxnId="{F1390D02-22A1-4C74-B537-75F8D1FCEEFE}">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EB91BC32-E2A2-423D-91F3-AD801D55FEB8}" type="sibTrans" cxnId="{F1390D02-22A1-4C74-B537-75F8D1FCEEFE}">
      <dgm:prSet/>
      <dgm:spPr/>
      <dgm:t>
        <a:bodyPr/>
        <a:lstStyle/>
        <a:p>
          <a:endParaRPr lang="en-NZ" sz="2800"/>
        </a:p>
      </dgm:t>
    </dgm:pt>
    <dgm:pt modelId="{79AEDE5F-EAAA-45D8-84F5-759EBBBA0120}">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Admitted to NICU</a:t>
          </a:r>
          <a:endParaRPr lang="en-NZ" sz="1200" dirty="0"/>
        </a:p>
      </dgm:t>
    </dgm:pt>
    <dgm:pt modelId="{1D6F695B-6B93-4906-BA54-DD8914BCE30C}" type="parTrans" cxnId="{52AF19B7-246D-4C1A-A842-E57392DC5B2C}">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0D94B670-E054-424F-9596-6930734E58C6}" type="sibTrans" cxnId="{52AF19B7-246D-4C1A-A842-E57392DC5B2C}">
      <dgm:prSet/>
      <dgm:spPr/>
      <dgm:t>
        <a:bodyPr/>
        <a:lstStyle/>
        <a:p>
          <a:endParaRPr lang="en-NZ" sz="2800"/>
        </a:p>
      </dgm:t>
    </dgm:pt>
    <dgm:pt modelId="{7C491CEE-3987-4C23-8701-E7C612733283}">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Not Admitted to NICU</a:t>
          </a:r>
          <a:endParaRPr lang="en-NZ" sz="1200" dirty="0"/>
        </a:p>
      </dgm:t>
    </dgm:pt>
    <dgm:pt modelId="{BF723503-6ED9-4438-964C-8E8365A0AFB6}" type="parTrans" cxnId="{38202026-75E9-41A5-B13C-9E3A9D857A42}">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7C9C41A2-A76B-4726-A21F-86B1A855D6DF}" type="sibTrans" cxnId="{38202026-75E9-41A5-B13C-9E3A9D857A42}">
      <dgm:prSet/>
      <dgm:spPr/>
      <dgm:t>
        <a:bodyPr/>
        <a:lstStyle/>
        <a:p>
          <a:endParaRPr lang="en-NZ" sz="2800"/>
        </a:p>
      </dgm:t>
    </dgm:pt>
    <dgm:pt modelId="{82D42D46-9426-436F-89AA-FF055925BD35}" type="pres">
      <dgm:prSet presAssocID="{D3F919A0-1226-4E69-B6F7-615993810ABC}" presName="diagram" presStyleCnt="0">
        <dgm:presLayoutVars>
          <dgm:chPref val="1"/>
          <dgm:dir/>
          <dgm:animOne val="branch"/>
          <dgm:animLvl val="lvl"/>
          <dgm:resizeHandles val="exact"/>
        </dgm:presLayoutVars>
      </dgm:prSet>
      <dgm:spPr/>
      <dgm:t>
        <a:bodyPr/>
        <a:lstStyle/>
        <a:p>
          <a:endParaRPr lang="en-NZ"/>
        </a:p>
      </dgm:t>
    </dgm:pt>
    <dgm:pt modelId="{A39BCE47-05A4-49F8-8FF3-202E74F7B81C}" type="pres">
      <dgm:prSet presAssocID="{560DDAA1-BE62-4CDA-A239-833963574733}" presName="root1" presStyleCnt="0"/>
      <dgm:spPr/>
    </dgm:pt>
    <dgm:pt modelId="{C02BFD68-B817-442C-BF19-93C71217EE95}" type="pres">
      <dgm:prSet presAssocID="{560DDAA1-BE62-4CDA-A239-833963574733}" presName="LevelOneTextNode" presStyleLbl="node0" presStyleIdx="0" presStyleCnt="1" custScaleX="206072" custScaleY="147169">
        <dgm:presLayoutVars>
          <dgm:chPref val="3"/>
        </dgm:presLayoutVars>
      </dgm:prSet>
      <dgm:spPr/>
      <dgm:t>
        <a:bodyPr/>
        <a:lstStyle/>
        <a:p>
          <a:endParaRPr lang="en-NZ"/>
        </a:p>
      </dgm:t>
    </dgm:pt>
    <dgm:pt modelId="{A87CB0D4-4829-419B-B13F-BA96B0BB4126}" type="pres">
      <dgm:prSet presAssocID="{560DDAA1-BE62-4CDA-A239-833963574733}" presName="level2hierChild" presStyleCnt="0"/>
      <dgm:spPr/>
    </dgm:pt>
    <dgm:pt modelId="{F3639F45-32FC-429F-893D-6CFD79459558}" type="pres">
      <dgm:prSet presAssocID="{4A65E660-1080-48CB-9D13-B8CE8A427692}" presName="conn2-1" presStyleLbl="parChTrans1D2" presStyleIdx="0" presStyleCnt="2"/>
      <dgm:spPr/>
      <dgm:t>
        <a:bodyPr/>
        <a:lstStyle/>
        <a:p>
          <a:endParaRPr lang="en-NZ"/>
        </a:p>
      </dgm:t>
    </dgm:pt>
    <dgm:pt modelId="{54BB8AB0-9FF6-498C-86AB-4F58D3C7FE61}" type="pres">
      <dgm:prSet presAssocID="{4A65E660-1080-48CB-9D13-B8CE8A427692}" presName="connTx" presStyleLbl="parChTrans1D2" presStyleIdx="0" presStyleCnt="2"/>
      <dgm:spPr/>
      <dgm:t>
        <a:bodyPr/>
        <a:lstStyle/>
        <a:p>
          <a:endParaRPr lang="en-NZ"/>
        </a:p>
      </dgm:t>
    </dgm:pt>
    <dgm:pt modelId="{39CB9955-D73E-46D4-8670-71C1A6E2EA91}" type="pres">
      <dgm:prSet presAssocID="{48F9E2C4-7F70-4E36-AC9D-C6F970A7151B}" presName="root2" presStyleCnt="0"/>
      <dgm:spPr/>
    </dgm:pt>
    <dgm:pt modelId="{32468EF8-96FA-4A0D-B933-91026EEA7EDA}" type="pres">
      <dgm:prSet presAssocID="{48F9E2C4-7F70-4E36-AC9D-C6F970A7151B}" presName="LevelTwoTextNode" presStyleLbl="node2" presStyleIdx="0" presStyleCnt="2" custScaleX="206072" custScaleY="147169">
        <dgm:presLayoutVars>
          <dgm:chPref val="3"/>
        </dgm:presLayoutVars>
      </dgm:prSet>
      <dgm:spPr/>
      <dgm:t>
        <a:bodyPr/>
        <a:lstStyle/>
        <a:p>
          <a:endParaRPr lang="en-NZ"/>
        </a:p>
      </dgm:t>
    </dgm:pt>
    <dgm:pt modelId="{E0EA3782-7D93-4259-8B08-A9D8CCAAC7F8}" type="pres">
      <dgm:prSet presAssocID="{48F9E2C4-7F70-4E36-AC9D-C6F970A7151B}" presName="level3hierChild" presStyleCnt="0"/>
      <dgm:spPr/>
    </dgm:pt>
    <dgm:pt modelId="{76024213-1911-4A95-8A99-860A75A145A3}" type="pres">
      <dgm:prSet presAssocID="{07586979-F86B-4B8B-B3E9-0D8D716E4ADF}" presName="conn2-1" presStyleLbl="parChTrans1D3" presStyleIdx="0" presStyleCnt="4"/>
      <dgm:spPr/>
      <dgm:t>
        <a:bodyPr/>
        <a:lstStyle/>
        <a:p>
          <a:endParaRPr lang="en-NZ"/>
        </a:p>
      </dgm:t>
    </dgm:pt>
    <dgm:pt modelId="{C45A43D2-00BD-4428-857D-9F7E3679FC42}" type="pres">
      <dgm:prSet presAssocID="{07586979-F86B-4B8B-B3E9-0D8D716E4ADF}" presName="connTx" presStyleLbl="parChTrans1D3" presStyleIdx="0" presStyleCnt="4"/>
      <dgm:spPr/>
      <dgm:t>
        <a:bodyPr/>
        <a:lstStyle/>
        <a:p>
          <a:endParaRPr lang="en-NZ"/>
        </a:p>
      </dgm:t>
    </dgm:pt>
    <dgm:pt modelId="{397C145D-7393-4B63-BECA-FABA561B9D15}" type="pres">
      <dgm:prSet presAssocID="{8C98CD69-0615-4417-809E-B130AE588DB9}" presName="root2" presStyleCnt="0"/>
      <dgm:spPr/>
    </dgm:pt>
    <dgm:pt modelId="{2F123ABC-C423-44F4-8236-EEFC4C9C002E}" type="pres">
      <dgm:prSet presAssocID="{8C98CD69-0615-4417-809E-B130AE588DB9}" presName="LevelTwoTextNode" presStyleLbl="node3" presStyleIdx="0" presStyleCnt="4" custScaleX="232938" custScaleY="147169">
        <dgm:presLayoutVars>
          <dgm:chPref val="3"/>
        </dgm:presLayoutVars>
      </dgm:prSet>
      <dgm:spPr/>
      <dgm:t>
        <a:bodyPr/>
        <a:lstStyle/>
        <a:p>
          <a:endParaRPr lang="en-NZ"/>
        </a:p>
      </dgm:t>
    </dgm:pt>
    <dgm:pt modelId="{0BA37632-392D-42A9-B218-EF5A138BFCEC}" type="pres">
      <dgm:prSet presAssocID="{8C98CD69-0615-4417-809E-B130AE588DB9}" presName="level3hierChild" presStyleCnt="0"/>
      <dgm:spPr/>
    </dgm:pt>
    <dgm:pt modelId="{4200FC02-040C-42C6-8DE5-E8D495D3B967}" type="pres">
      <dgm:prSet presAssocID="{9EF9FC54-2E9B-41C8-8153-3CF51E6CE454}" presName="conn2-1" presStyleLbl="parChTrans1D4" presStyleIdx="0" presStyleCnt="8"/>
      <dgm:spPr/>
      <dgm:t>
        <a:bodyPr/>
        <a:lstStyle/>
        <a:p>
          <a:endParaRPr lang="en-NZ"/>
        </a:p>
      </dgm:t>
    </dgm:pt>
    <dgm:pt modelId="{AE382992-BC17-4A86-9AF8-1724461F1931}" type="pres">
      <dgm:prSet presAssocID="{9EF9FC54-2E9B-41C8-8153-3CF51E6CE454}" presName="connTx" presStyleLbl="parChTrans1D4" presStyleIdx="0" presStyleCnt="8"/>
      <dgm:spPr/>
      <dgm:t>
        <a:bodyPr/>
        <a:lstStyle/>
        <a:p>
          <a:endParaRPr lang="en-NZ"/>
        </a:p>
      </dgm:t>
    </dgm:pt>
    <dgm:pt modelId="{9D37E8E7-05BC-4DC1-B553-DA75BBFFBDA3}" type="pres">
      <dgm:prSet presAssocID="{60075AEC-040C-4B08-A775-9B7D8B5AD64E}" presName="root2" presStyleCnt="0"/>
      <dgm:spPr/>
    </dgm:pt>
    <dgm:pt modelId="{73193095-EF14-4D11-97AB-A918A268A672}" type="pres">
      <dgm:prSet presAssocID="{60075AEC-040C-4B08-A775-9B7D8B5AD64E}" presName="LevelTwoTextNode" presStyleLbl="node4" presStyleIdx="0" presStyleCnt="8" custScaleX="206072">
        <dgm:presLayoutVars>
          <dgm:chPref val="3"/>
        </dgm:presLayoutVars>
      </dgm:prSet>
      <dgm:spPr/>
      <dgm:t>
        <a:bodyPr/>
        <a:lstStyle/>
        <a:p>
          <a:endParaRPr lang="en-NZ"/>
        </a:p>
      </dgm:t>
    </dgm:pt>
    <dgm:pt modelId="{4117CC45-0C60-4C87-B351-353EF89BEDA7}" type="pres">
      <dgm:prSet presAssocID="{60075AEC-040C-4B08-A775-9B7D8B5AD64E}" presName="level3hierChild" presStyleCnt="0"/>
      <dgm:spPr/>
    </dgm:pt>
    <dgm:pt modelId="{1DBA5A62-19D7-43B5-BE92-59060603F303}" type="pres">
      <dgm:prSet presAssocID="{F6DDCE60-2EEC-4A77-BD80-34C16C8CF643}" presName="conn2-1" presStyleLbl="parChTrans1D4" presStyleIdx="1" presStyleCnt="8"/>
      <dgm:spPr/>
      <dgm:t>
        <a:bodyPr/>
        <a:lstStyle/>
        <a:p>
          <a:endParaRPr lang="en-NZ"/>
        </a:p>
      </dgm:t>
    </dgm:pt>
    <dgm:pt modelId="{33C9FB1C-E8F9-47DE-BD05-35627F1C1C7D}" type="pres">
      <dgm:prSet presAssocID="{F6DDCE60-2EEC-4A77-BD80-34C16C8CF643}" presName="connTx" presStyleLbl="parChTrans1D4" presStyleIdx="1" presStyleCnt="8"/>
      <dgm:spPr/>
      <dgm:t>
        <a:bodyPr/>
        <a:lstStyle/>
        <a:p>
          <a:endParaRPr lang="en-NZ"/>
        </a:p>
      </dgm:t>
    </dgm:pt>
    <dgm:pt modelId="{C576B633-3B77-42E0-A92C-443BB78F2147}" type="pres">
      <dgm:prSet presAssocID="{B3BFF181-26E0-4DA5-809D-FDAE98642D6D}" presName="root2" presStyleCnt="0"/>
      <dgm:spPr/>
    </dgm:pt>
    <dgm:pt modelId="{3EC5B70E-E172-4A6C-AD2B-365E49BDFAD4}" type="pres">
      <dgm:prSet presAssocID="{B3BFF181-26E0-4DA5-809D-FDAE98642D6D}" presName="LevelTwoTextNode" presStyleLbl="node4" presStyleIdx="1" presStyleCnt="8" custScaleX="206072">
        <dgm:presLayoutVars>
          <dgm:chPref val="3"/>
        </dgm:presLayoutVars>
      </dgm:prSet>
      <dgm:spPr/>
      <dgm:t>
        <a:bodyPr/>
        <a:lstStyle/>
        <a:p>
          <a:endParaRPr lang="en-NZ"/>
        </a:p>
      </dgm:t>
    </dgm:pt>
    <dgm:pt modelId="{27C292FA-31A6-4A21-9541-F6C018FE0684}" type="pres">
      <dgm:prSet presAssocID="{B3BFF181-26E0-4DA5-809D-FDAE98642D6D}" presName="level3hierChild" presStyleCnt="0"/>
      <dgm:spPr/>
    </dgm:pt>
    <dgm:pt modelId="{824819B3-E1DC-45FC-91DA-9D2725F53893}" type="pres">
      <dgm:prSet presAssocID="{EB17B402-3ABC-4219-A0C4-C3670174C639}" presName="conn2-1" presStyleLbl="parChTrans1D3" presStyleIdx="1" presStyleCnt="4"/>
      <dgm:spPr/>
      <dgm:t>
        <a:bodyPr/>
        <a:lstStyle/>
        <a:p>
          <a:endParaRPr lang="en-NZ"/>
        </a:p>
      </dgm:t>
    </dgm:pt>
    <dgm:pt modelId="{D59907E0-23CA-4F31-BFA5-9DF06CB73EF8}" type="pres">
      <dgm:prSet presAssocID="{EB17B402-3ABC-4219-A0C4-C3670174C639}" presName="connTx" presStyleLbl="parChTrans1D3" presStyleIdx="1" presStyleCnt="4"/>
      <dgm:spPr/>
      <dgm:t>
        <a:bodyPr/>
        <a:lstStyle/>
        <a:p>
          <a:endParaRPr lang="en-NZ"/>
        </a:p>
      </dgm:t>
    </dgm:pt>
    <dgm:pt modelId="{57FC4B1E-494F-4E6D-806C-6BD3681D1CBD}" type="pres">
      <dgm:prSet presAssocID="{A42C8AFA-0C59-459A-93BD-88669A14FFF5}" presName="root2" presStyleCnt="0"/>
      <dgm:spPr/>
    </dgm:pt>
    <dgm:pt modelId="{E2FB7B42-81C7-4E51-9147-2FAD8C9F553E}" type="pres">
      <dgm:prSet presAssocID="{A42C8AFA-0C59-459A-93BD-88669A14FFF5}" presName="LevelTwoTextNode" presStyleLbl="node3" presStyleIdx="1" presStyleCnt="4" custScaleX="232938" custScaleY="147169">
        <dgm:presLayoutVars>
          <dgm:chPref val="3"/>
        </dgm:presLayoutVars>
      </dgm:prSet>
      <dgm:spPr/>
      <dgm:t>
        <a:bodyPr/>
        <a:lstStyle/>
        <a:p>
          <a:endParaRPr lang="en-NZ"/>
        </a:p>
      </dgm:t>
    </dgm:pt>
    <dgm:pt modelId="{2D768781-D446-4125-9042-15F968F1DD8C}" type="pres">
      <dgm:prSet presAssocID="{A42C8AFA-0C59-459A-93BD-88669A14FFF5}" presName="level3hierChild" presStyleCnt="0"/>
      <dgm:spPr/>
    </dgm:pt>
    <dgm:pt modelId="{E1A56808-EA95-42C7-ABBC-0D6C5C5DF574}" type="pres">
      <dgm:prSet presAssocID="{78F3248B-041C-4C56-BC17-0843C424E6C4}" presName="conn2-1" presStyleLbl="parChTrans1D4" presStyleIdx="2" presStyleCnt="8"/>
      <dgm:spPr/>
      <dgm:t>
        <a:bodyPr/>
        <a:lstStyle/>
        <a:p>
          <a:endParaRPr lang="en-NZ"/>
        </a:p>
      </dgm:t>
    </dgm:pt>
    <dgm:pt modelId="{0859842F-7F75-45B5-A131-B0E0344C3A99}" type="pres">
      <dgm:prSet presAssocID="{78F3248B-041C-4C56-BC17-0843C424E6C4}" presName="connTx" presStyleLbl="parChTrans1D4" presStyleIdx="2" presStyleCnt="8"/>
      <dgm:spPr/>
      <dgm:t>
        <a:bodyPr/>
        <a:lstStyle/>
        <a:p>
          <a:endParaRPr lang="en-NZ"/>
        </a:p>
      </dgm:t>
    </dgm:pt>
    <dgm:pt modelId="{33F8BF9B-BEB6-4010-898E-7CEA904C2F43}" type="pres">
      <dgm:prSet presAssocID="{CEF641DB-095F-4FDC-A819-6705BEB5EBD1}" presName="root2" presStyleCnt="0"/>
      <dgm:spPr/>
    </dgm:pt>
    <dgm:pt modelId="{AC9F5DCD-E382-4EC3-82A8-797EEDF81668}" type="pres">
      <dgm:prSet presAssocID="{CEF641DB-095F-4FDC-A819-6705BEB5EBD1}" presName="LevelTwoTextNode" presStyleLbl="node4" presStyleIdx="2" presStyleCnt="8" custScaleX="206072">
        <dgm:presLayoutVars>
          <dgm:chPref val="3"/>
        </dgm:presLayoutVars>
      </dgm:prSet>
      <dgm:spPr/>
      <dgm:t>
        <a:bodyPr/>
        <a:lstStyle/>
        <a:p>
          <a:endParaRPr lang="en-NZ"/>
        </a:p>
      </dgm:t>
    </dgm:pt>
    <dgm:pt modelId="{14A9C666-CF02-4B95-951F-CC2AC324FEAC}" type="pres">
      <dgm:prSet presAssocID="{CEF641DB-095F-4FDC-A819-6705BEB5EBD1}" presName="level3hierChild" presStyleCnt="0"/>
      <dgm:spPr/>
    </dgm:pt>
    <dgm:pt modelId="{2749E3F1-7C17-4FAF-80D0-1536310808A9}" type="pres">
      <dgm:prSet presAssocID="{37290EE3-1D08-4776-B26E-9EF095E2E04B}" presName="conn2-1" presStyleLbl="parChTrans1D4" presStyleIdx="3" presStyleCnt="8"/>
      <dgm:spPr/>
      <dgm:t>
        <a:bodyPr/>
        <a:lstStyle/>
        <a:p>
          <a:endParaRPr lang="en-NZ"/>
        </a:p>
      </dgm:t>
    </dgm:pt>
    <dgm:pt modelId="{AF5D05D0-AD67-4206-B9B7-59B34DF52B63}" type="pres">
      <dgm:prSet presAssocID="{37290EE3-1D08-4776-B26E-9EF095E2E04B}" presName="connTx" presStyleLbl="parChTrans1D4" presStyleIdx="3" presStyleCnt="8"/>
      <dgm:spPr/>
      <dgm:t>
        <a:bodyPr/>
        <a:lstStyle/>
        <a:p>
          <a:endParaRPr lang="en-NZ"/>
        </a:p>
      </dgm:t>
    </dgm:pt>
    <dgm:pt modelId="{9B93787D-5925-477F-9D65-ABE94A833203}" type="pres">
      <dgm:prSet presAssocID="{3FD52000-550B-45D6-8FB8-9908CE6D1E79}" presName="root2" presStyleCnt="0"/>
      <dgm:spPr/>
    </dgm:pt>
    <dgm:pt modelId="{33CBE6CD-18FD-4B3B-AA18-8461BF369701}" type="pres">
      <dgm:prSet presAssocID="{3FD52000-550B-45D6-8FB8-9908CE6D1E79}" presName="LevelTwoTextNode" presStyleLbl="node4" presStyleIdx="3" presStyleCnt="8" custScaleX="206072">
        <dgm:presLayoutVars>
          <dgm:chPref val="3"/>
        </dgm:presLayoutVars>
      </dgm:prSet>
      <dgm:spPr/>
      <dgm:t>
        <a:bodyPr/>
        <a:lstStyle/>
        <a:p>
          <a:endParaRPr lang="en-NZ"/>
        </a:p>
      </dgm:t>
    </dgm:pt>
    <dgm:pt modelId="{5466F83A-E2FC-4662-A9E2-D4414CDEBCBD}" type="pres">
      <dgm:prSet presAssocID="{3FD52000-550B-45D6-8FB8-9908CE6D1E79}" presName="level3hierChild" presStyleCnt="0"/>
      <dgm:spPr/>
    </dgm:pt>
    <dgm:pt modelId="{283FFDA0-063A-4E54-B66E-90CC52C7F76F}" type="pres">
      <dgm:prSet presAssocID="{E2737453-C4A4-495C-B69F-5209B8A690F5}" presName="conn2-1" presStyleLbl="parChTrans1D2" presStyleIdx="1" presStyleCnt="2"/>
      <dgm:spPr/>
      <dgm:t>
        <a:bodyPr/>
        <a:lstStyle/>
        <a:p>
          <a:endParaRPr lang="en-NZ"/>
        </a:p>
      </dgm:t>
    </dgm:pt>
    <dgm:pt modelId="{4BA26F02-4EED-470B-A09E-5159934E32C0}" type="pres">
      <dgm:prSet presAssocID="{E2737453-C4A4-495C-B69F-5209B8A690F5}" presName="connTx" presStyleLbl="parChTrans1D2" presStyleIdx="1" presStyleCnt="2"/>
      <dgm:spPr/>
      <dgm:t>
        <a:bodyPr/>
        <a:lstStyle/>
        <a:p>
          <a:endParaRPr lang="en-NZ"/>
        </a:p>
      </dgm:t>
    </dgm:pt>
    <dgm:pt modelId="{BE1D2A2A-B885-46E0-9334-2CBDDC94A268}" type="pres">
      <dgm:prSet presAssocID="{F496B97D-E195-4771-9707-30624FA2751C}" presName="root2" presStyleCnt="0"/>
      <dgm:spPr/>
    </dgm:pt>
    <dgm:pt modelId="{3D7CDBB8-546D-4C85-9BDB-51C34E5A814E}" type="pres">
      <dgm:prSet presAssocID="{F496B97D-E195-4771-9707-30624FA2751C}" presName="LevelTwoTextNode" presStyleLbl="node2" presStyleIdx="1" presStyleCnt="2" custScaleX="206072" custScaleY="147169">
        <dgm:presLayoutVars>
          <dgm:chPref val="3"/>
        </dgm:presLayoutVars>
      </dgm:prSet>
      <dgm:spPr/>
      <dgm:t>
        <a:bodyPr/>
        <a:lstStyle/>
        <a:p>
          <a:endParaRPr lang="en-NZ"/>
        </a:p>
      </dgm:t>
    </dgm:pt>
    <dgm:pt modelId="{EAFC31EA-A3C3-4323-BC7A-27C9FD7D9B5E}" type="pres">
      <dgm:prSet presAssocID="{F496B97D-E195-4771-9707-30624FA2751C}" presName="level3hierChild" presStyleCnt="0"/>
      <dgm:spPr/>
    </dgm:pt>
    <dgm:pt modelId="{31C2B082-032F-485A-9857-63B6CE206109}" type="pres">
      <dgm:prSet presAssocID="{89919388-A16A-43FC-94F0-0F23CA6A0FC9}" presName="conn2-1" presStyleLbl="parChTrans1D3" presStyleIdx="2" presStyleCnt="4"/>
      <dgm:spPr/>
      <dgm:t>
        <a:bodyPr/>
        <a:lstStyle/>
        <a:p>
          <a:endParaRPr lang="en-NZ"/>
        </a:p>
      </dgm:t>
    </dgm:pt>
    <dgm:pt modelId="{7759C0D9-484F-4808-AEDA-3793E4AE66FB}" type="pres">
      <dgm:prSet presAssocID="{89919388-A16A-43FC-94F0-0F23CA6A0FC9}" presName="connTx" presStyleLbl="parChTrans1D3" presStyleIdx="2" presStyleCnt="4"/>
      <dgm:spPr/>
      <dgm:t>
        <a:bodyPr/>
        <a:lstStyle/>
        <a:p>
          <a:endParaRPr lang="en-NZ"/>
        </a:p>
      </dgm:t>
    </dgm:pt>
    <dgm:pt modelId="{C66AB476-11A0-41C4-B00D-F35D6A28BED6}" type="pres">
      <dgm:prSet presAssocID="{3CB82A22-A22B-4173-B47E-D3586D357A11}" presName="root2" presStyleCnt="0"/>
      <dgm:spPr/>
    </dgm:pt>
    <dgm:pt modelId="{F9C0187C-B9B9-4F59-8CAB-44C286AA5CC6}" type="pres">
      <dgm:prSet presAssocID="{3CB82A22-A22B-4173-B47E-D3586D357A11}" presName="LevelTwoTextNode" presStyleLbl="node3" presStyleIdx="2" presStyleCnt="4" custScaleX="232938" custScaleY="147169">
        <dgm:presLayoutVars>
          <dgm:chPref val="3"/>
        </dgm:presLayoutVars>
      </dgm:prSet>
      <dgm:spPr/>
      <dgm:t>
        <a:bodyPr/>
        <a:lstStyle/>
        <a:p>
          <a:endParaRPr lang="en-NZ"/>
        </a:p>
      </dgm:t>
    </dgm:pt>
    <dgm:pt modelId="{3E8E5DA5-59BE-4A7D-81C1-EEC3879E5FDD}" type="pres">
      <dgm:prSet presAssocID="{3CB82A22-A22B-4173-B47E-D3586D357A11}" presName="level3hierChild" presStyleCnt="0"/>
      <dgm:spPr/>
    </dgm:pt>
    <dgm:pt modelId="{D52535BF-7678-425F-8391-68FED3DF1FD2}" type="pres">
      <dgm:prSet presAssocID="{9D4D2DB8-2F4D-446A-B7F0-FAC282D8B4FD}" presName="conn2-1" presStyleLbl="parChTrans1D4" presStyleIdx="4" presStyleCnt="8"/>
      <dgm:spPr/>
      <dgm:t>
        <a:bodyPr/>
        <a:lstStyle/>
        <a:p>
          <a:endParaRPr lang="en-NZ"/>
        </a:p>
      </dgm:t>
    </dgm:pt>
    <dgm:pt modelId="{4D307990-7310-4EA2-BBAD-3768F065354B}" type="pres">
      <dgm:prSet presAssocID="{9D4D2DB8-2F4D-446A-B7F0-FAC282D8B4FD}" presName="connTx" presStyleLbl="parChTrans1D4" presStyleIdx="4" presStyleCnt="8"/>
      <dgm:spPr/>
      <dgm:t>
        <a:bodyPr/>
        <a:lstStyle/>
        <a:p>
          <a:endParaRPr lang="en-NZ"/>
        </a:p>
      </dgm:t>
    </dgm:pt>
    <dgm:pt modelId="{218B6ACB-155F-45EE-8A37-70038940F378}" type="pres">
      <dgm:prSet presAssocID="{4ABDBFF6-2CB2-4318-AA1F-0EA0D0E839A1}" presName="root2" presStyleCnt="0"/>
      <dgm:spPr/>
    </dgm:pt>
    <dgm:pt modelId="{DAB7D7DA-AABD-4FC5-BEF7-B8F0AA614BDD}" type="pres">
      <dgm:prSet presAssocID="{4ABDBFF6-2CB2-4318-AA1F-0EA0D0E839A1}" presName="LevelTwoTextNode" presStyleLbl="node4" presStyleIdx="4" presStyleCnt="8" custScaleX="206072">
        <dgm:presLayoutVars>
          <dgm:chPref val="3"/>
        </dgm:presLayoutVars>
      </dgm:prSet>
      <dgm:spPr/>
      <dgm:t>
        <a:bodyPr/>
        <a:lstStyle/>
        <a:p>
          <a:endParaRPr lang="en-NZ"/>
        </a:p>
      </dgm:t>
    </dgm:pt>
    <dgm:pt modelId="{A93DEF83-4371-4E62-B606-11479F411896}" type="pres">
      <dgm:prSet presAssocID="{4ABDBFF6-2CB2-4318-AA1F-0EA0D0E839A1}" presName="level3hierChild" presStyleCnt="0"/>
      <dgm:spPr/>
    </dgm:pt>
    <dgm:pt modelId="{8E5771E2-20A6-4ED5-B56E-6B432FE22152}" type="pres">
      <dgm:prSet presAssocID="{EE50393F-62FE-4096-AE63-FE39C903B1E7}" presName="conn2-1" presStyleLbl="parChTrans1D4" presStyleIdx="5" presStyleCnt="8"/>
      <dgm:spPr/>
      <dgm:t>
        <a:bodyPr/>
        <a:lstStyle/>
        <a:p>
          <a:endParaRPr lang="en-NZ"/>
        </a:p>
      </dgm:t>
    </dgm:pt>
    <dgm:pt modelId="{FA4C6096-53D0-4C1C-9874-FEC530F7405A}" type="pres">
      <dgm:prSet presAssocID="{EE50393F-62FE-4096-AE63-FE39C903B1E7}" presName="connTx" presStyleLbl="parChTrans1D4" presStyleIdx="5" presStyleCnt="8"/>
      <dgm:spPr/>
      <dgm:t>
        <a:bodyPr/>
        <a:lstStyle/>
        <a:p>
          <a:endParaRPr lang="en-NZ"/>
        </a:p>
      </dgm:t>
    </dgm:pt>
    <dgm:pt modelId="{4150EA93-1586-4537-982B-54E78CF09816}" type="pres">
      <dgm:prSet presAssocID="{64F517ED-6CC7-47D5-9892-D4E39E377343}" presName="root2" presStyleCnt="0"/>
      <dgm:spPr/>
    </dgm:pt>
    <dgm:pt modelId="{5B4CE3C1-E079-4C6F-B661-B0ED499278E9}" type="pres">
      <dgm:prSet presAssocID="{64F517ED-6CC7-47D5-9892-D4E39E377343}" presName="LevelTwoTextNode" presStyleLbl="node4" presStyleIdx="5" presStyleCnt="8" custScaleX="206072">
        <dgm:presLayoutVars>
          <dgm:chPref val="3"/>
        </dgm:presLayoutVars>
      </dgm:prSet>
      <dgm:spPr/>
      <dgm:t>
        <a:bodyPr/>
        <a:lstStyle/>
        <a:p>
          <a:endParaRPr lang="en-NZ"/>
        </a:p>
      </dgm:t>
    </dgm:pt>
    <dgm:pt modelId="{7635C484-639A-4ED7-A4FE-427CA70F20EC}" type="pres">
      <dgm:prSet presAssocID="{64F517ED-6CC7-47D5-9892-D4E39E377343}" presName="level3hierChild" presStyleCnt="0"/>
      <dgm:spPr/>
    </dgm:pt>
    <dgm:pt modelId="{6D9B8EB9-C74E-4A1D-A529-C218A8BDB4B4}" type="pres">
      <dgm:prSet presAssocID="{BB3007D0-6ED4-4A05-B114-D1489CED1A20}" presName="conn2-1" presStyleLbl="parChTrans1D3" presStyleIdx="3" presStyleCnt="4"/>
      <dgm:spPr/>
      <dgm:t>
        <a:bodyPr/>
        <a:lstStyle/>
        <a:p>
          <a:endParaRPr lang="en-NZ"/>
        </a:p>
      </dgm:t>
    </dgm:pt>
    <dgm:pt modelId="{D48B9651-2156-41A1-8D85-A680C05B18BC}" type="pres">
      <dgm:prSet presAssocID="{BB3007D0-6ED4-4A05-B114-D1489CED1A20}" presName="connTx" presStyleLbl="parChTrans1D3" presStyleIdx="3" presStyleCnt="4"/>
      <dgm:spPr/>
      <dgm:t>
        <a:bodyPr/>
        <a:lstStyle/>
        <a:p>
          <a:endParaRPr lang="en-NZ"/>
        </a:p>
      </dgm:t>
    </dgm:pt>
    <dgm:pt modelId="{3AB25B7A-E876-4389-A5BB-74FB5D35B54F}" type="pres">
      <dgm:prSet presAssocID="{C2BE99C8-ED3C-445D-8947-5702A6B09745}" presName="root2" presStyleCnt="0"/>
      <dgm:spPr/>
    </dgm:pt>
    <dgm:pt modelId="{40A65A3B-105F-4E21-B648-502ADB8855BC}" type="pres">
      <dgm:prSet presAssocID="{C2BE99C8-ED3C-445D-8947-5702A6B09745}" presName="LevelTwoTextNode" presStyleLbl="node3" presStyleIdx="3" presStyleCnt="4" custScaleX="232938" custScaleY="147169">
        <dgm:presLayoutVars>
          <dgm:chPref val="3"/>
        </dgm:presLayoutVars>
      </dgm:prSet>
      <dgm:spPr/>
      <dgm:t>
        <a:bodyPr/>
        <a:lstStyle/>
        <a:p>
          <a:endParaRPr lang="en-NZ"/>
        </a:p>
      </dgm:t>
    </dgm:pt>
    <dgm:pt modelId="{EEC00133-B25A-40C6-8CD0-B79E88959EFA}" type="pres">
      <dgm:prSet presAssocID="{C2BE99C8-ED3C-445D-8947-5702A6B09745}" presName="level3hierChild" presStyleCnt="0"/>
      <dgm:spPr/>
    </dgm:pt>
    <dgm:pt modelId="{50B6E506-2981-4F81-A7F2-F4F82EFDFD2A}" type="pres">
      <dgm:prSet presAssocID="{1D6F695B-6B93-4906-BA54-DD8914BCE30C}" presName="conn2-1" presStyleLbl="parChTrans1D4" presStyleIdx="6" presStyleCnt="8"/>
      <dgm:spPr/>
      <dgm:t>
        <a:bodyPr/>
        <a:lstStyle/>
        <a:p>
          <a:endParaRPr lang="en-NZ"/>
        </a:p>
      </dgm:t>
    </dgm:pt>
    <dgm:pt modelId="{9513286F-3CE6-4FC5-AA91-63588E30AE89}" type="pres">
      <dgm:prSet presAssocID="{1D6F695B-6B93-4906-BA54-DD8914BCE30C}" presName="connTx" presStyleLbl="parChTrans1D4" presStyleIdx="6" presStyleCnt="8"/>
      <dgm:spPr/>
      <dgm:t>
        <a:bodyPr/>
        <a:lstStyle/>
        <a:p>
          <a:endParaRPr lang="en-NZ"/>
        </a:p>
      </dgm:t>
    </dgm:pt>
    <dgm:pt modelId="{6674D62B-7653-4D22-B011-FB832D6178F6}" type="pres">
      <dgm:prSet presAssocID="{79AEDE5F-EAAA-45D8-84F5-759EBBBA0120}" presName="root2" presStyleCnt="0"/>
      <dgm:spPr/>
    </dgm:pt>
    <dgm:pt modelId="{11D4A225-C096-4CA5-BA19-C214CC35F4C5}" type="pres">
      <dgm:prSet presAssocID="{79AEDE5F-EAAA-45D8-84F5-759EBBBA0120}" presName="LevelTwoTextNode" presStyleLbl="node4" presStyleIdx="6" presStyleCnt="8" custScaleX="206072">
        <dgm:presLayoutVars>
          <dgm:chPref val="3"/>
        </dgm:presLayoutVars>
      </dgm:prSet>
      <dgm:spPr/>
      <dgm:t>
        <a:bodyPr/>
        <a:lstStyle/>
        <a:p>
          <a:endParaRPr lang="en-NZ"/>
        </a:p>
      </dgm:t>
    </dgm:pt>
    <dgm:pt modelId="{29465F23-B567-4A13-8773-5CA182E7CB4F}" type="pres">
      <dgm:prSet presAssocID="{79AEDE5F-EAAA-45D8-84F5-759EBBBA0120}" presName="level3hierChild" presStyleCnt="0"/>
      <dgm:spPr/>
    </dgm:pt>
    <dgm:pt modelId="{8AD77EB6-B1DB-452A-8B87-53776076FDD4}" type="pres">
      <dgm:prSet presAssocID="{BF723503-6ED9-4438-964C-8E8365A0AFB6}" presName="conn2-1" presStyleLbl="parChTrans1D4" presStyleIdx="7" presStyleCnt="8"/>
      <dgm:spPr/>
      <dgm:t>
        <a:bodyPr/>
        <a:lstStyle/>
        <a:p>
          <a:endParaRPr lang="en-NZ"/>
        </a:p>
      </dgm:t>
    </dgm:pt>
    <dgm:pt modelId="{B556779F-3689-4F29-8FF4-7E5A6FBF1312}" type="pres">
      <dgm:prSet presAssocID="{BF723503-6ED9-4438-964C-8E8365A0AFB6}" presName="connTx" presStyleLbl="parChTrans1D4" presStyleIdx="7" presStyleCnt="8"/>
      <dgm:spPr/>
      <dgm:t>
        <a:bodyPr/>
        <a:lstStyle/>
        <a:p>
          <a:endParaRPr lang="en-NZ"/>
        </a:p>
      </dgm:t>
    </dgm:pt>
    <dgm:pt modelId="{7B35EB57-0BA0-45A3-934E-A62848BB2E44}" type="pres">
      <dgm:prSet presAssocID="{7C491CEE-3987-4C23-8701-E7C612733283}" presName="root2" presStyleCnt="0"/>
      <dgm:spPr/>
    </dgm:pt>
    <dgm:pt modelId="{3F55BC42-D5D5-4226-961A-966CE9E6BEEA}" type="pres">
      <dgm:prSet presAssocID="{7C491CEE-3987-4C23-8701-E7C612733283}" presName="LevelTwoTextNode" presStyleLbl="node4" presStyleIdx="7" presStyleCnt="8" custScaleX="206072">
        <dgm:presLayoutVars>
          <dgm:chPref val="3"/>
        </dgm:presLayoutVars>
      </dgm:prSet>
      <dgm:spPr/>
      <dgm:t>
        <a:bodyPr/>
        <a:lstStyle/>
        <a:p>
          <a:endParaRPr lang="en-NZ"/>
        </a:p>
      </dgm:t>
    </dgm:pt>
    <dgm:pt modelId="{F1C722C3-1420-4C90-A517-F86DCBB352D8}" type="pres">
      <dgm:prSet presAssocID="{7C491CEE-3987-4C23-8701-E7C612733283}" presName="level3hierChild" presStyleCnt="0"/>
      <dgm:spPr/>
    </dgm:pt>
  </dgm:ptLst>
  <dgm:cxnLst>
    <dgm:cxn modelId="{0DDBBFB6-3752-47F6-B319-CDA97C50E8EF}" srcId="{3CB82A22-A22B-4173-B47E-D3586D357A11}" destId="{64F517ED-6CC7-47D5-9892-D4E39E377343}" srcOrd="1" destOrd="0" parTransId="{EE50393F-62FE-4096-AE63-FE39C903B1E7}" sibTransId="{F5F1373B-E535-4B07-8E57-21FF18ECAAF5}"/>
    <dgm:cxn modelId="{F4525385-AF19-4805-B4E3-BB42259C6F7C}" type="presOf" srcId="{EB17B402-3ABC-4219-A0C4-C3670174C639}" destId="{824819B3-E1DC-45FC-91DA-9D2725F53893}" srcOrd="0" destOrd="0" presId="urn:microsoft.com/office/officeart/2005/8/layout/hierarchy2"/>
    <dgm:cxn modelId="{A37C189A-CE20-4B90-85A1-FDE7DCCA06B7}" type="presOf" srcId="{79AEDE5F-EAAA-45D8-84F5-759EBBBA0120}" destId="{11D4A225-C096-4CA5-BA19-C214CC35F4C5}" srcOrd="0" destOrd="0" presId="urn:microsoft.com/office/officeart/2005/8/layout/hierarchy2"/>
    <dgm:cxn modelId="{23534497-E8D1-4D28-87CD-02C6291E0014}" type="presOf" srcId="{60075AEC-040C-4B08-A775-9B7D8B5AD64E}" destId="{73193095-EF14-4D11-97AB-A918A268A672}" srcOrd="0" destOrd="0" presId="urn:microsoft.com/office/officeart/2005/8/layout/hierarchy2"/>
    <dgm:cxn modelId="{F6530CE5-BEFA-4F1C-BD06-6253E540B466}" type="presOf" srcId="{4A65E660-1080-48CB-9D13-B8CE8A427692}" destId="{54BB8AB0-9FF6-498C-86AB-4F58D3C7FE61}" srcOrd="1" destOrd="0" presId="urn:microsoft.com/office/officeart/2005/8/layout/hierarchy2"/>
    <dgm:cxn modelId="{B10A02D3-BF2E-4496-94B5-984938E3A999}" type="presOf" srcId="{D3F919A0-1226-4E69-B6F7-615993810ABC}" destId="{82D42D46-9426-436F-89AA-FF055925BD35}" srcOrd="0" destOrd="0" presId="urn:microsoft.com/office/officeart/2005/8/layout/hierarchy2"/>
    <dgm:cxn modelId="{50E29943-964A-4CC6-B337-61D85E6C5FA5}" type="presOf" srcId="{07586979-F86B-4B8B-B3E9-0D8D716E4ADF}" destId="{76024213-1911-4A95-8A99-860A75A145A3}" srcOrd="0" destOrd="0" presId="urn:microsoft.com/office/officeart/2005/8/layout/hierarchy2"/>
    <dgm:cxn modelId="{8853F41E-8D67-49C6-9F50-9502BECDE872}" type="presOf" srcId="{F496B97D-E195-4771-9707-30624FA2751C}" destId="{3D7CDBB8-546D-4C85-9BDB-51C34E5A814E}" srcOrd="0" destOrd="0" presId="urn:microsoft.com/office/officeart/2005/8/layout/hierarchy2"/>
    <dgm:cxn modelId="{B575C9A3-0F8E-4E84-956F-7CB5B987B51D}" type="presOf" srcId="{CEF641DB-095F-4FDC-A819-6705BEB5EBD1}" destId="{AC9F5DCD-E382-4EC3-82A8-797EEDF81668}" srcOrd="0" destOrd="0" presId="urn:microsoft.com/office/officeart/2005/8/layout/hierarchy2"/>
    <dgm:cxn modelId="{D434E245-6FBF-4570-B833-23A282626434}" srcId="{48F9E2C4-7F70-4E36-AC9D-C6F970A7151B}" destId="{A42C8AFA-0C59-459A-93BD-88669A14FFF5}" srcOrd="1" destOrd="0" parTransId="{EB17B402-3ABC-4219-A0C4-C3670174C639}" sibTransId="{511C584B-03E4-4C6E-BD8D-6342F811195E}"/>
    <dgm:cxn modelId="{63214AEF-5AE5-4888-815D-A0A839B2D6EC}" type="presOf" srcId="{9D4D2DB8-2F4D-446A-B7F0-FAC282D8B4FD}" destId="{D52535BF-7678-425F-8391-68FED3DF1FD2}" srcOrd="0" destOrd="0" presId="urn:microsoft.com/office/officeart/2005/8/layout/hierarchy2"/>
    <dgm:cxn modelId="{7B9CE1EE-D4CC-42FF-BA79-D72BBB53CE96}" srcId="{F496B97D-E195-4771-9707-30624FA2751C}" destId="{3CB82A22-A22B-4173-B47E-D3586D357A11}" srcOrd="0" destOrd="0" parTransId="{89919388-A16A-43FC-94F0-0F23CA6A0FC9}" sibTransId="{CF7F9E3D-A393-4F3F-8F04-6BB9514A0456}"/>
    <dgm:cxn modelId="{D997E80A-C5A2-45C6-8855-828AB3CCC01F}" type="presOf" srcId="{F6DDCE60-2EEC-4A77-BD80-34C16C8CF643}" destId="{1DBA5A62-19D7-43B5-BE92-59060603F303}" srcOrd="0" destOrd="0" presId="urn:microsoft.com/office/officeart/2005/8/layout/hierarchy2"/>
    <dgm:cxn modelId="{89FE9ABF-D2E2-4046-B5B3-763257AD6CA2}" type="presOf" srcId="{4A65E660-1080-48CB-9D13-B8CE8A427692}" destId="{F3639F45-32FC-429F-893D-6CFD79459558}" srcOrd="0" destOrd="0" presId="urn:microsoft.com/office/officeart/2005/8/layout/hierarchy2"/>
    <dgm:cxn modelId="{FDBFC74B-178D-4B02-9196-D94000715EA4}" type="presOf" srcId="{1D6F695B-6B93-4906-BA54-DD8914BCE30C}" destId="{50B6E506-2981-4F81-A7F2-F4F82EFDFD2A}" srcOrd="0" destOrd="0" presId="urn:microsoft.com/office/officeart/2005/8/layout/hierarchy2"/>
    <dgm:cxn modelId="{C09AE336-37C8-463D-84BE-7652F99F2C98}" type="presOf" srcId="{9EF9FC54-2E9B-41C8-8153-3CF51E6CE454}" destId="{4200FC02-040C-42C6-8DE5-E8D495D3B967}" srcOrd="0" destOrd="0" presId="urn:microsoft.com/office/officeart/2005/8/layout/hierarchy2"/>
    <dgm:cxn modelId="{B2F4EBA6-1F40-41AF-97ED-7D066C9F09B7}" type="presOf" srcId="{EE50393F-62FE-4096-AE63-FE39C903B1E7}" destId="{8E5771E2-20A6-4ED5-B56E-6B432FE22152}" srcOrd="0" destOrd="0" presId="urn:microsoft.com/office/officeart/2005/8/layout/hierarchy2"/>
    <dgm:cxn modelId="{E754B9CC-61A9-4A63-8DC3-FC9B0528F398}" type="presOf" srcId="{E2737453-C4A4-495C-B69F-5209B8A690F5}" destId="{4BA26F02-4EED-470B-A09E-5159934E32C0}" srcOrd="1" destOrd="0" presId="urn:microsoft.com/office/officeart/2005/8/layout/hierarchy2"/>
    <dgm:cxn modelId="{80B4BC25-5724-4446-A5BF-49C68DECB6D7}" type="presOf" srcId="{89919388-A16A-43FC-94F0-0F23CA6A0FC9}" destId="{7759C0D9-484F-4808-AEDA-3793E4AE66FB}" srcOrd="1" destOrd="0" presId="urn:microsoft.com/office/officeart/2005/8/layout/hierarchy2"/>
    <dgm:cxn modelId="{FDE84FE7-4158-4BEF-BDFF-E7D9AA8B20D1}" type="presOf" srcId="{8C98CD69-0615-4417-809E-B130AE588DB9}" destId="{2F123ABC-C423-44F4-8236-EEFC4C9C002E}" srcOrd="0" destOrd="0" presId="urn:microsoft.com/office/officeart/2005/8/layout/hierarchy2"/>
    <dgm:cxn modelId="{7310D47E-0F7B-4B85-8098-066434BC4961}" type="presOf" srcId="{1D6F695B-6B93-4906-BA54-DD8914BCE30C}" destId="{9513286F-3CE6-4FC5-AA91-63588E30AE89}" srcOrd="1" destOrd="0" presId="urn:microsoft.com/office/officeart/2005/8/layout/hierarchy2"/>
    <dgm:cxn modelId="{4CB3AB44-4EEE-4BCB-9837-1FA30AFF525A}" type="presOf" srcId="{9D4D2DB8-2F4D-446A-B7F0-FAC282D8B4FD}" destId="{4D307990-7310-4EA2-BBAD-3768F065354B}" srcOrd="1" destOrd="0" presId="urn:microsoft.com/office/officeart/2005/8/layout/hierarchy2"/>
    <dgm:cxn modelId="{36AE166D-A57B-4647-8749-56916583C0C9}" type="presOf" srcId="{BB3007D0-6ED4-4A05-B114-D1489CED1A20}" destId="{6D9B8EB9-C74E-4A1D-A529-C218A8BDB4B4}" srcOrd="0" destOrd="0" presId="urn:microsoft.com/office/officeart/2005/8/layout/hierarchy2"/>
    <dgm:cxn modelId="{8C81C472-F0D8-4900-AF5E-F275107939F1}" srcId="{560DDAA1-BE62-4CDA-A239-833963574733}" destId="{F496B97D-E195-4771-9707-30624FA2751C}" srcOrd="1" destOrd="0" parTransId="{E2737453-C4A4-495C-B69F-5209B8A690F5}" sibTransId="{DD9CBC6A-FF4E-4457-BD16-A17A7878C6FA}"/>
    <dgm:cxn modelId="{366F6563-6139-418A-8183-4F1384FF80F5}" type="presOf" srcId="{EE50393F-62FE-4096-AE63-FE39C903B1E7}" destId="{FA4C6096-53D0-4C1C-9874-FEC530F7405A}" srcOrd="1" destOrd="0" presId="urn:microsoft.com/office/officeart/2005/8/layout/hierarchy2"/>
    <dgm:cxn modelId="{485F28C2-9600-44A0-99DA-35AFC2E7A098}" type="presOf" srcId="{4ABDBFF6-2CB2-4318-AA1F-0EA0D0E839A1}" destId="{DAB7D7DA-AABD-4FC5-BEF7-B8F0AA614BDD}" srcOrd="0" destOrd="0" presId="urn:microsoft.com/office/officeart/2005/8/layout/hierarchy2"/>
    <dgm:cxn modelId="{20767894-2DB6-43BF-9455-B78F4B18BB5B}" type="presOf" srcId="{3CB82A22-A22B-4173-B47E-D3586D357A11}" destId="{F9C0187C-B9B9-4F59-8CAB-44C286AA5CC6}" srcOrd="0" destOrd="0" presId="urn:microsoft.com/office/officeart/2005/8/layout/hierarchy2"/>
    <dgm:cxn modelId="{10D59BFE-E930-41F4-A2CA-47E16EF14C40}" type="presOf" srcId="{A42C8AFA-0C59-459A-93BD-88669A14FFF5}" destId="{E2FB7B42-81C7-4E51-9147-2FAD8C9F553E}" srcOrd="0" destOrd="0" presId="urn:microsoft.com/office/officeart/2005/8/layout/hierarchy2"/>
    <dgm:cxn modelId="{4E51D7E1-173E-4D76-A5E0-4EBB150F975E}" type="presOf" srcId="{37290EE3-1D08-4776-B26E-9EF095E2E04B}" destId="{2749E3F1-7C17-4FAF-80D0-1536310808A9}" srcOrd="0" destOrd="0" presId="urn:microsoft.com/office/officeart/2005/8/layout/hierarchy2"/>
    <dgm:cxn modelId="{22872EE4-B1D2-4ADC-A712-AFCC17AE051B}" type="presOf" srcId="{BF723503-6ED9-4438-964C-8E8365A0AFB6}" destId="{B556779F-3689-4F29-8FF4-7E5A6FBF1312}" srcOrd="1" destOrd="0" presId="urn:microsoft.com/office/officeart/2005/8/layout/hierarchy2"/>
    <dgm:cxn modelId="{31FDDB7E-A0D8-4708-9861-0023E693C308}" type="presOf" srcId="{07586979-F86B-4B8B-B3E9-0D8D716E4ADF}" destId="{C45A43D2-00BD-4428-857D-9F7E3679FC42}" srcOrd="1" destOrd="0" presId="urn:microsoft.com/office/officeart/2005/8/layout/hierarchy2"/>
    <dgm:cxn modelId="{C6308226-323E-4284-84A6-28AC9026D92B}" type="presOf" srcId="{560DDAA1-BE62-4CDA-A239-833963574733}" destId="{C02BFD68-B817-442C-BF19-93C71217EE95}" srcOrd="0" destOrd="0" presId="urn:microsoft.com/office/officeart/2005/8/layout/hierarchy2"/>
    <dgm:cxn modelId="{47AE512F-90D3-4940-BBAF-E2C79E9DCF89}" type="presOf" srcId="{78F3248B-041C-4C56-BC17-0843C424E6C4}" destId="{0859842F-7F75-45B5-A131-B0E0344C3A99}" srcOrd="1" destOrd="0" presId="urn:microsoft.com/office/officeart/2005/8/layout/hierarchy2"/>
    <dgm:cxn modelId="{3732C847-9A16-42F5-AC11-E7E6B18DAFF8}" srcId="{8C98CD69-0615-4417-809E-B130AE588DB9}" destId="{60075AEC-040C-4B08-A775-9B7D8B5AD64E}" srcOrd="0" destOrd="0" parTransId="{9EF9FC54-2E9B-41C8-8153-3CF51E6CE454}" sibTransId="{CEDF2F86-3929-4382-85B5-F8B6B4DA96B2}"/>
    <dgm:cxn modelId="{F998F2A8-6FD3-4A5A-8BF9-B3BF45C04406}" type="presOf" srcId="{BF723503-6ED9-4438-964C-8E8365A0AFB6}" destId="{8AD77EB6-B1DB-452A-8B87-53776076FDD4}" srcOrd="0" destOrd="0" presId="urn:microsoft.com/office/officeart/2005/8/layout/hierarchy2"/>
    <dgm:cxn modelId="{65307CD5-1F46-4E8C-AD53-7AF68026B63E}" srcId="{3CB82A22-A22B-4173-B47E-D3586D357A11}" destId="{4ABDBFF6-2CB2-4318-AA1F-0EA0D0E839A1}" srcOrd="0" destOrd="0" parTransId="{9D4D2DB8-2F4D-446A-B7F0-FAC282D8B4FD}" sibTransId="{5F926B59-1CB0-4D0C-9390-AC629701525E}"/>
    <dgm:cxn modelId="{14C221D7-AEF3-4301-A253-E7634F462996}" type="presOf" srcId="{78F3248B-041C-4C56-BC17-0843C424E6C4}" destId="{E1A56808-EA95-42C7-ABBC-0D6C5C5DF574}" srcOrd="0" destOrd="0" presId="urn:microsoft.com/office/officeart/2005/8/layout/hierarchy2"/>
    <dgm:cxn modelId="{3F17C9A1-FF8C-48B9-B1B0-F20980003C80}" type="presOf" srcId="{89919388-A16A-43FC-94F0-0F23CA6A0FC9}" destId="{31C2B082-032F-485A-9857-63B6CE206109}" srcOrd="0" destOrd="0" presId="urn:microsoft.com/office/officeart/2005/8/layout/hierarchy2"/>
    <dgm:cxn modelId="{CEF8C922-80F9-44B1-8250-782FF48BB4C2}" type="presOf" srcId="{BB3007D0-6ED4-4A05-B114-D1489CED1A20}" destId="{D48B9651-2156-41A1-8D85-A680C05B18BC}" srcOrd="1" destOrd="0" presId="urn:microsoft.com/office/officeart/2005/8/layout/hierarchy2"/>
    <dgm:cxn modelId="{677C2B01-D35D-41BC-A20F-2EC06911865B}" type="presOf" srcId="{E2737453-C4A4-495C-B69F-5209B8A690F5}" destId="{283FFDA0-063A-4E54-B66E-90CC52C7F76F}" srcOrd="0" destOrd="0" presId="urn:microsoft.com/office/officeart/2005/8/layout/hierarchy2"/>
    <dgm:cxn modelId="{A4484027-24D4-4780-B2C9-DF0ACA49A10B}" type="presOf" srcId="{F6DDCE60-2EEC-4A77-BD80-34C16C8CF643}" destId="{33C9FB1C-E8F9-47DE-BD05-35627F1C1C7D}" srcOrd="1" destOrd="0" presId="urn:microsoft.com/office/officeart/2005/8/layout/hierarchy2"/>
    <dgm:cxn modelId="{7770CB65-942B-45A7-8449-0B211C6C948E}" type="presOf" srcId="{EB17B402-3ABC-4219-A0C4-C3670174C639}" destId="{D59907E0-23CA-4F31-BFA5-9DF06CB73EF8}" srcOrd="1" destOrd="0" presId="urn:microsoft.com/office/officeart/2005/8/layout/hierarchy2"/>
    <dgm:cxn modelId="{38202026-75E9-41A5-B13C-9E3A9D857A42}" srcId="{C2BE99C8-ED3C-445D-8947-5702A6B09745}" destId="{7C491CEE-3987-4C23-8701-E7C612733283}" srcOrd="1" destOrd="0" parTransId="{BF723503-6ED9-4438-964C-8E8365A0AFB6}" sibTransId="{7C9C41A2-A76B-4726-A21F-86B1A855D6DF}"/>
    <dgm:cxn modelId="{3FB43CA8-7DE3-458B-9AA4-2ED1CC493CBB}" type="presOf" srcId="{3FD52000-550B-45D6-8FB8-9908CE6D1E79}" destId="{33CBE6CD-18FD-4B3B-AA18-8461BF369701}" srcOrd="0" destOrd="0" presId="urn:microsoft.com/office/officeart/2005/8/layout/hierarchy2"/>
    <dgm:cxn modelId="{5C95A777-EDFD-48FB-B376-34E80EAD1FF6}" type="presOf" srcId="{48F9E2C4-7F70-4E36-AC9D-C6F970A7151B}" destId="{32468EF8-96FA-4A0D-B933-91026EEA7EDA}" srcOrd="0" destOrd="0" presId="urn:microsoft.com/office/officeart/2005/8/layout/hierarchy2"/>
    <dgm:cxn modelId="{C97D83EC-515A-43BA-B028-51EDBDF6210C}" srcId="{A42C8AFA-0C59-459A-93BD-88669A14FFF5}" destId="{3FD52000-550B-45D6-8FB8-9908CE6D1E79}" srcOrd="1" destOrd="0" parTransId="{37290EE3-1D08-4776-B26E-9EF095E2E04B}" sibTransId="{28EB0B7E-37E9-418A-80CA-7DED23B35311}"/>
    <dgm:cxn modelId="{BB3071ED-F535-4747-A5A8-85AC1D90ED70}" type="presOf" srcId="{64F517ED-6CC7-47D5-9892-D4E39E377343}" destId="{5B4CE3C1-E079-4C6F-B661-B0ED499278E9}" srcOrd="0" destOrd="0" presId="urn:microsoft.com/office/officeart/2005/8/layout/hierarchy2"/>
    <dgm:cxn modelId="{6AC66D04-C90E-4D9F-BD19-EA5696D7A000}" type="presOf" srcId="{7C491CEE-3987-4C23-8701-E7C612733283}" destId="{3F55BC42-D5D5-4226-961A-966CE9E6BEEA}" srcOrd="0" destOrd="0" presId="urn:microsoft.com/office/officeart/2005/8/layout/hierarchy2"/>
    <dgm:cxn modelId="{21E982E0-4FF5-4BAB-A8B2-2431F4E3FE0F}" srcId="{48F9E2C4-7F70-4E36-AC9D-C6F970A7151B}" destId="{8C98CD69-0615-4417-809E-B130AE588DB9}" srcOrd="0" destOrd="0" parTransId="{07586979-F86B-4B8B-B3E9-0D8D716E4ADF}" sibTransId="{8792EF11-E87B-40D4-8294-8F62DA982C7A}"/>
    <dgm:cxn modelId="{2C304638-0DD8-4FB0-96FE-7798E491B703}" type="presOf" srcId="{9EF9FC54-2E9B-41C8-8153-3CF51E6CE454}" destId="{AE382992-BC17-4A86-9AF8-1724461F1931}" srcOrd="1" destOrd="0" presId="urn:microsoft.com/office/officeart/2005/8/layout/hierarchy2"/>
    <dgm:cxn modelId="{E9D45204-D996-4052-BDA6-35EF974E54D2}" srcId="{A42C8AFA-0C59-459A-93BD-88669A14FFF5}" destId="{CEF641DB-095F-4FDC-A819-6705BEB5EBD1}" srcOrd="0" destOrd="0" parTransId="{78F3248B-041C-4C56-BC17-0843C424E6C4}" sibTransId="{CE62980F-7E5B-4EC7-BC99-167454178E20}"/>
    <dgm:cxn modelId="{135E95F5-C21D-4945-92E7-A600274F6C72}" type="presOf" srcId="{C2BE99C8-ED3C-445D-8947-5702A6B09745}" destId="{40A65A3B-105F-4E21-B648-502ADB8855BC}" srcOrd="0" destOrd="0" presId="urn:microsoft.com/office/officeart/2005/8/layout/hierarchy2"/>
    <dgm:cxn modelId="{A2AA1447-783B-4B98-8020-634FF68609F7}" type="presOf" srcId="{37290EE3-1D08-4776-B26E-9EF095E2E04B}" destId="{AF5D05D0-AD67-4206-B9B7-59B34DF52B63}" srcOrd="1" destOrd="0" presId="urn:microsoft.com/office/officeart/2005/8/layout/hierarchy2"/>
    <dgm:cxn modelId="{2FFF67EC-B5EE-44F1-9968-85157CEE3329}" srcId="{D3F919A0-1226-4E69-B6F7-615993810ABC}" destId="{560DDAA1-BE62-4CDA-A239-833963574733}" srcOrd="0" destOrd="0" parTransId="{567D626F-A138-4270-A297-97A01BC1F8C9}" sibTransId="{20C76D8C-B3FD-4799-8C77-7EC0ECC0BC6C}"/>
    <dgm:cxn modelId="{2E116CF9-9143-4C0E-9A2D-B955F7C533CE}" srcId="{560DDAA1-BE62-4CDA-A239-833963574733}" destId="{48F9E2C4-7F70-4E36-AC9D-C6F970A7151B}" srcOrd="0" destOrd="0" parTransId="{4A65E660-1080-48CB-9D13-B8CE8A427692}" sibTransId="{6DDC951A-AC45-4A81-AEB8-B1981ABB664B}"/>
    <dgm:cxn modelId="{52AF19B7-246D-4C1A-A842-E57392DC5B2C}" srcId="{C2BE99C8-ED3C-445D-8947-5702A6B09745}" destId="{79AEDE5F-EAAA-45D8-84F5-759EBBBA0120}" srcOrd="0" destOrd="0" parTransId="{1D6F695B-6B93-4906-BA54-DD8914BCE30C}" sibTransId="{0D94B670-E054-424F-9596-6930734E58C6}"/>
    <dgm:cxn modelId="{7F6BA8A5-6577-4E4C-ACBF-26AEB053E40A}" type="presOf" srcId="{B3BFF181-26E0-4DA5-809D-FDAE98642D6D}" destId="{3EC5B70E-E172-4A6C-AD2B-365E49BDFAD4}" srcOrd="0" destOrd="0" presId="urn:microsoft.com/office/officeart/2005/8/layout/hierarchy2"/>
    <dgm:cxn modelId="{F1390D02-22A1-4C74-B537-75F8D1FCEEFE}" srcId="{F496B97D-E195-4771-9707-30624FA2751C}" destId="{C2BE99C8-ED3C-445D-8947-5702A6B09745}" srcOrd="1" destOrd="0" parTransId="{BB3007D0-6ED4-4A05-B114-D1489CED1A20}" sibTransId="{EB91BC32-E2A2-423D-91F3-AD801D55FEB8}"/>
    <dgm:cxn modelId="{41CF1780-5EB6-4F8E-8176-3D25AC9CEA30}" srcId="{8C98CD69-0615-4417-809E-B130AE588DB9}" destId="{B3BFF181-26E0-4DA5-809D-FDAE98642D6D}" srcOrd="1" destOrd="0" parTransId="{F6DDCE60-2EEC-4A77-BD80-34C16C8CF643}" sibTransId="{9F9DC61D-E05A-41EA-BCF3-515807AB3F80}"/>
    <dgm:cxn modelId="{6ADE1D75-A8CB-4689-90B9-B5DBDC5EC004}" type="presParOf" srcId="{82D42D46-9426-436F-89AA-FF055925BD35}" destId="{A39BCE47-05A4-49F8-8FF3-202E74F7B81C}" srcOrd="0" destOrd="0" presId="urn:microsoft.com/office/officeart/2005/8/layout/hierarchy2"/>
    <dgm:cxn modelId="{02341698-F035-4478-A972-AB87F7A3046B}" type="presParOf" srcId="{A39BCE47-05A4-49F8-8FF3-202E74F7B81C}" destId="{C02BFD68-B817-442C-BF19-93C71217EE95}" srcOrd="0" destOrd="0" presId="urn:microsoft.com/office/officeart/2005/8/layout/hierarchy2"/>
    <dgm:cxn modelId="{6670C4BF-CBDF-4BA2-9F48-72511F2C1350}" type="presParOf" srcId="{A39BCE47-05A4-49F8-8FF3-202E74F7B81C}" destId="{A87CB0D4-4829-419B-B13F-BA96B0BB4126}" srcOrd="1" destOrd="0" presId="urn:microsoft.com/office/officeart/2005/8/layout/hierarchy2"/>
    <dgm:cxn modelId="{85BC032D-4D8D-47DC-B9F3-6BF45295ADE8}" type="presParOf" srcId="{A87CB0D4-4829-419B-B13F-BA96B0BB4126}" destId="{F3639F45-32FC-429F-893D-6CFD79459558}" srcOrd="0" destOrd="0" presId="urn:microsoft.com/office/officeart/2005/8/layout/hierarchy2"/>
    <dgm:cxn modelId="{377B7C53-2E78-4E76-AE1C-39EB73CD6946}" type="presParOf" srcId="{F3639F45-32FC-429F-893D-6CFD79459558}" destId="{54BB8AB0-9FF6-498C-86AB-4F58D3C7FE61}" srcOrd="0" destOrd="0" presId="urn:microsoft.com/office/officeart/2005/8/layout/hierarchy2"/>
    <dgm:cxn modelId="{DDB31EEC-FC25-410B-A551-4C9420669760}" type="presParOf" srcId="{A87CB0D4-4829-419B-B13F-BA96B0BB4126}" destId="{39CB9955-D73E-46D4-8670-71C1A6E2EA91}" srcOrd="1" destOrd="0" presId="urn:microsoft.com/office/officeart/2005/8/layout/hierarchy2"/>
    <dgm:cxn modelId="{E8BEE3D2-85B5-42E2-B9D5-96633DAF5EA8}" type="presParOf" srcId="{39CB9955-D73E-46D4-8670-71C1A6E2EA91}" destId="{32468EF8-96FA-4A0D-B933-91026EEA7EDA}" srcOrd="0" destOrd="0" presId="urn:microsoft.com/office/officeart/2005/8/layout/hierarchy2"/>
    <dgm:cxn modelId="{2846D1DE-E7FF-4301-948F-07214567C41A}" type="presParOf" srcId="{39CB9955-D73E-46D4-8670-71C1A6E2EA91}" destId="{E0EA3782-7D93-4259-8B08-A9D8CCAAC7F8}" srcOrd="1" destOrd="0" presId="urn:microsoft.com/office/officeart/2005/8/layout/hierarchy2"/>
    <dgm:cxn modelId="{3284FF12-7EB2-4C95-B03D-28154413D32E}" type="presParOf" srcId="{E0EA3782-7D93-4259-8B08-A9D8CCAAC7F8}" destId="{76024213-1911-4A95-8A99-860A75A145A3}" srcOrd="0" destOrd="0" presId="urn:microsoft.com/office/officeart/2005/8/layout/hierarchy2"/>
    <dgm:cxn modelId="{D697AA25-D62F-47CF-9F0D-F60139495EB0}" type="presParOf" srcId="{76024213-1911-4A95-8A99-860A75A145A3}" destId="{C45A43D2-00BD-4428-857D-9F7E3679FC42}" srcOrd="0" destOrd="0" presId="urn:microsoft.com/office/officeart/2005/8/layout/hierarchy2"/>
    <dgm:cxn modelId="{52402BBF-B315-4BE2-B262-3427E1607E65}" type="presParOf" srcId="{E0EA3782-7D93-4259-8B08-A9D8CCAAC7F8}" destId="{397C145D-7393-4B63-BECA-FABA561B9D15}" srcOrd="1" destOrd="0" presId="urn:microsoft.com/office/officeart/2005/8/layout/hierarchy2"/>
    <dgm:cxn modelId="{4591EAD5-3F4B-4310-BED8-7086819CFDEC}" type="presParOf" srcId="{397C145D-7393-4B63-BECA-FABA561B9D15}" destId="{2F123ABC-C423-44F4-8236-EEFC4C9C002E}" srcOrd="0" destOrd="0" presId="urn:microsoft.com/office/officeart/2005/8/layout/hierarchy2"/>
    <dgm:cxn modelId="{3317E76A-B8A6-412A-BB1F-620721E47A21}" type="presParOf" srcId="{397C145D-7393-4B63-BECA-FABA561B9D15}" destId="{0BA37632-392D-42A9-B218-EF5A138BFCEC}" srcOrd="1" destOrd="0" presId="urn:microsoft.com/office/officeart/2005/8/layout/hierarchy2"/>
    <dgm:cxn modelId="{21BA902E-187A-40FA-A6A6-C5734E461E0F}" type="presParOf" srcId="{0BA37632-392D-42A9-B218-EF5A138BFCEC}" destId="{4200FC02-040C-42C6-8DE5-E8D495D3B967}" srcOrd="0" destOrd="0" presId="urn:microsoft.com/office/officeart/2005/8/layout/hierarchy2"/>
    <dgm:cxn modelId="{4E40AE65-3251-422D-9F96-9382643018AF}" type="presParOf" srcId="{4200FC02-040C-42C6-8DE5-E8D495D3B967}" destId="{AE382992-BC17-4A86-9AF8-1724461F1931}" srcOrd="0" destOrd="0" presId="urn:microsoft.com/office/officeart/2005/8/layout/hierarchy2"/>
    <dgm:cxn modelId="{12773673-3023-41D8-B75B-36886E6455C7}" type="presParOf" srcId="{0BA37632-392D-42A9-B218-EF5A138BFCEC}" destId="{9D37E8E7-05BC-4DC1-B553-DA75BBFFBDA3}" srcOrd="1" destOrd="0" presId="urn:microsoft.com/office/officeart/2005/8/layout/hierarchy2"/>
    <dgm:cxn modelId="{92EB082A-9BD1-4FA7-A8A1-304B5165DC4C}" type="presParOf" srcId="{9D37E8E7-05BC-4DC1-B553-DA75BBFFBDA3}" destId="{73193095-EF14-4D11-97AB-A918A268A672}" srcOrd="0" destOrd="0" presId="urn:microsoft.com/office/officeart/2005/8/layout/hierarchy2"/>
    <dgm:cxn modelId="{BC2C02E9-DB6F-443B-9FF2-A08CAF967588}" type="presParOf" srcId="{9D37E8E7-05BC-4DC1-B553-DA75BBFFBDA3}" destId="{4117CC45-0C60-4C87-B351-353EF89BEDA7}" srcOrd="1" destOrd="0" presId="urn:microsoft.com/office/officeart/2005/8/layout/hierarchy2"/>
    <dgm:cxn modelId="{29A6CAE9-CBDC-419E-ADB6-B83033AF7357}" type="presParOf" srcId="{0BA37632-392D-42A9-B218-EF5A138BFCEC}" destId="{1DBA5A62-19D7-43B5-BE92-59060603F303}" srcOrd="2" destOrd="0" presId="urn:microsoft.com/office/officeart/2005/8/layout/hierarchy2"/>
    <dgm:cxn modelId="{34FCB611-5548-42E9-A46F-9A6D790C244E}" type="presParOf" srcId="{1DBA5A62-19D7-43B5-BE92-59060603F303}" destId="{33C9FB1C-E8F9-47DE-BD05-35627F1C1C7D}" srcOrd="0" destOrd="0" presId="urn:microsoft.com/office/officeart/2005/8/layout/hierarchy2"/>
    <dgm:cxn modelId="{8588C275-276F-4739-A0AD-9B27657AE98B}" type="presParOf" srcId="{0BA37632-392D-42A9-B218-EF5A138BFCEC}" destId="{C576B633-3B77-42E0-A92C-443BB78F2147}" srcOrd="3" destOrd="0" presId="urn:microsoft.com/office/officeart/2005/8/layout/hierarchy2"/>
    <dgm:cxn modelId="{6DDDC2D2-D75E-403E-BC5D-1B5A9DD93FDE}" type="presParOf" srcId="{C576B633-3B77-42E0-A92C-443BB78F2147}" destId="{3EC5B70E-E172-4A6C-AD2B-365E49BDFAD4}" srcOrd="0" destOrd="0" presId="urn:microsoft.com/office/officeart/2005/8/layout/hierarchy2"/>
    <dgm:cxn modelId="{68B039B5-E33A-4D83-BFE5-6BDFACC29F7D}" type="presParOf" srcId="{C576B633-3B77-42E0-A92C-443BB78F2147}" destId="{27C292FA-31A6-4A21-9541-F6C018FE0684}" srcOrd="1" destOrd="0" presId="urn:microsoft.com/office/officeart/2005/8/layout/hierarchy2"/>
    <dgm:cxn modelId="{68372B45-0CFB-4C38-8C0F-68FAD66858B6}" type="presParOf" srcId="{E0EA3782-7D93-4259-8B08-A9D8CCAAC7F8}" destId="{824819B3-E1DC-45FC-91DA-9D2725F53893}" srcOrd="2" destOrd="0" presId="urn:microsoft.com/office/officeart/2005/8/layout/hierarchy2"/>
    <dgm:cxn modelId="{505A2B10-5C55-4A12-8414-83A54FA7B8CC}" type="presParOf" srcId="{824819B3-E1DC-45FC-91DA-9D2725F53893}" destId="{D59907E0-23CA-4F31-BFA5-9DF06CB73EF8}" srcOrd="0" destOrd="0" presId="urn:microsoft.com/office/officeart/2005/8/layout/hierarchy2"/>
    <dgm:cxn modelId="{3641865A-EF1F-4EEC-9CED-A12D6558D2B4}" type="presParOf" srcId="{E0EA3782-7D93-4259-8B08-A9D8CCAAC7F8}" destId="{57FC4B1E-494F-4E6D-806C-6BD3681D1CBD}" srcOrd="3" destOrd="0" presId="urn:microsoft.com/office/officeart/2005/8/layout/hierarchy2"/>
    <dgm:cxn modelId="{044A4A2B-CB62-4425-A549-D5ECFCD4AB21}" type="presParOf" srcId="{57FC4B1E-494F-4E6D-806C-6BD3681D1CBD}" destId="{E2FB7B42-81C7-4E51-9147-2FAD8C9F553E}" srcOrd="0" destOrd="0" presId="urn:microsoft.com/office/officeart/2005/8/layout/hierarchy2"/>
    <dgm:cxn modelId="{37F3D93B-407F-4CC4-9142-36BBD581D86F}" type="presParOf" srcId="{57FC4B1E-494F-4E6D-806C-6BD3681D1CBD}" destId="{2D768781-D446-4125-9042-15F968F1DD8C}" srcOrd="1" destOrd="0" presId="urn:microsoft.com/office/officeart/2005/8/layout/hierarchy2"/>
    <dgm:cxn modelId="{7F7D6B74-D86F-46B7-ABDE-BF49B01F012D}" type="presParOf" srcId="{2D768781-D446-4125-9042-15F968F1DD8C}" destId="{E1A56808-EA95-42C7-ABBC-0D6C5C5DF574}" srcOrd="0" destOrd="0" presId="urn:microsoft.com/office/officeart/2005/8/layout/hierarchy2"/>
    <dgm:cxn modelId="{4A7D17E8-2C3C-4427-A374-56C0C7717DB7}" type="presParOf" srcId="{E1A56808-EA95-42C7-ABBC-0D6C5C5DF574}" destId="{0859842F-7F75-45B5-A131-B0E0344C3A99}" srcOrd="0" destOrd="0" presId="urn:microsoft.com/office/officeart/2005/8/layout/hierarchy2"/>
    <dgm:cxn modelId="{DE81BC82-2AA3-425C-B4D6-21AD25F5D445}" type="presParOf" srcId="{2D768781-D446-4125-9042-15F968F1DD8C}" destId="{33F8BF9B-BEB6-4010-898E-7CEA904C2F43}" srcOrd="1" destOrd="0" presId="urn:microsoft.com/office/officeart/2005/8/layout/hierarchy2"/>
    <dgm:cxn modelId="{81C844DE-9AA3-4D5C-9267-3CD479485E9B}" type="presParOf" srcId="{33F8BF9B-BEB6-4010-898E-7CEA904C2F43}" destId="{AC9F5DCD-E382-4EC3-82A8-797EEDF81668}" srcOrd="0" destOrd="0" presId="urn:microsoft.com/office/officeart/2005/8/layout/hierarchy2"/>
    <dgm:cxn modelId="{A4375508-FB36-477C-A525-CF8CB425AE0B}" type="presParOf" srcId="{33F8BF9B-BEB6-4010-898E-7CEA904C2F43}" destId="{14A9C666-CF02-4B95-951F-CC2AC324FEAC}" srcOrd="1" destOrd="0" presId="urn:microsoft.com/office/officeart/2005/8/layout/hierarchy2"/>
    <dgm:cxn modelId="{A169DD50-60CE-4A60-9FF9-6E199207CF81}" type="presParOf" srcId="{2D768781-D446-4125-9042-15F968F1DD8C}" destId="{2749E3F1-7C17-4FAF-80D0-1536310808A9}" srcOrd="2" destOrd="0" presId="urn:microsoft.com/office/officeart/2005/8/layout/hierarchy2"/>
    <dgm:cxn modelId="{A4F5C088-A71A-40D7-896B-8DBB3E83A04B}" type="presParOf" srcId="{2749E3F1-7C17-4FAF-80D0-1536310808A9}" destId="{AF5D05D0-AD67-4206-B9B7-59B34DF52B63}" srcOrd="0" destOrd="0" presId="urn:microsoft.com/office/officeart/2005/8/layout/hierarchy2"/>
    <dgm:cxn modelId="{70A19C62-4691-455B-A379-2C050926081F}" type="presParOf" srcId="{2D768781-D446-4125-9042-15F968F1DD8C}" destId="{9B93787D-5925-477F-9D65-ABE94A833203}" srcOrd="3" destOrd="0" presId="urn:microsoft.com/office/officeart/2005/8/layout/hierarchy2"/>
    <dgm:cxn modelId="{E906B09E-8C65-444B-97BE-9CB3DDA0F471}" type="presParOf" srcId="{9B93787D-5925-477F-9D65-ABE94A833203}" destId="{33CBE6CD-18FD-4B3B-AA18-8461BF369701}" srcOrd="0" destOrd="0" presId="urn:microsoft.com/office/officeart/2005/8/layout/hierarchy2"/>
    <dgm:cxn modelId="{DBA01A7B-A499-48AC-A632-E84927AF9607}" type="presParOf" srcId="{9B93787D-5925-477F-9D65-ABE94A833203}" destId="{5466F83A-E2FC-4662-A9E2-D4414CDEBCBD}" srcOrd="1" destOrd="0" presId="urn:microsoft.com/office/officeart/2005/8/layout/hierarchy2"/>
    <dgm:cxn modelId="{89CDA06E-892B-486E-9740-389E3BB0A19B}" type="presParOf" srcId="{A87CB0D4-4829-419B-B13F-BA96B0BB4126}" destId="{283FFDA0-063A-4E54-B66E-90CC52C7F76F}" srcOrd="2" destOrd="0" presId="urn:microsoft.com/office/officeart/2005/8/layout/hierarchy2"/>
    <dgm:cxn modelId="{1096337D-45F7-47E7-899F-62ADC3A06EDC}" type="presParOf" srcId="{283FFDA0-063A-4E54-B66E-90CC52C7F76F}" destId="{4BA26F02-4EED-470B-A09E-5159934E32C0}" srcOrd="0" destOrd="0" presId="urn:microsoft.com/office/officeart/2005/8/layout/hierarchy2"/>
    <dgm:cxn modelId="{8B3E2B71-AD09-4758-8C23-DC350FEBEC3D}" type="presParOf" srcId="{A87CB0D4-4829-419B-B13F-BA96B0BB4126}" destId="{BE1D2A2A-B885-46E0-9334-2CBDDC94A268}" srcOrd="3" destOrd="0" presId="urn:microsoft.com/office/officeart/2005/8/layout/hierarchy2"/>
    <dgm:cxn modelId="{224CF541-2E10-4DF8-8465-243F1FC831D5}" type="presParOf" srcId="{BE1D2A2A-B885-46E0-9334-2CBDDC94A268}" destId="{3D7CDBB8-546D-4C85-9BDB-51C34E5A814E}" srcOrd="0" destOrd="0" presId="urn:microsoft.com/office/officeart/2005/8/layout/hierarchy2"/>
    <dgm:cxn modelId="{2303DB55-2EE5-4DCE-B57A-673AF9A11DA9}" type="presParOf" srcId="{BE1D2A2A-B885-46E0-9334-2CBDDC94A268}" destId="{EAFC31EA-A3C3-4323-BC7A-27C9FD7D9B5E}" srcOrd="1" destOrd="0" presId="urn:microsoft.com/office/officeart/2005/8/layout/hierarchy2"/>
    <dgm:cxn modelId="{273FF7B5-D566-4AB3-9226-CC2B7A3EA74F}" type="presParOf" srcId="{EAFC31EA-A3C3-4323-BC7A-27C9FD7D9B5E}" destId="{31C2B082-032F-485A-9857-63B6CE206109}" srcOrd="0" destOrd="0" presId="urn:microsoft.com/office/officeart/2005/8/layout/hierarchy2"/>
    <dgm:cxn modelId="{30A8259A-AC42-4DEE-9FB2-5EB4BE5E9A59}" type="presParOf" srcId="{31C2B082-032F-485A-9857-63B6CE206109}" destId="{7759C0D9-484F-4808-AEDA-3793E4AE66FB}" srcOrd="0" destOrd="0" presId="urn:microsoft.com/office/officeart/2005/8/layout/hierarchy2"/>
    <dgm:cxn modelId="{8A5EAEF9-1B7D-4BA0-9DB9-DD721763F0EA}" type="presParOf" srcId="{EAFC31EA-A3C3-4323-BC7A-27C9FD7D9B5E}" destId="{C66AB476-11A0-41C4-B00D-F35D6A28BED6}" srcOrd="1" destOrd="0" presId="urn:microsoft.com/office/officeart/2005/8/layout/hierarchy2"/>
    <dgm:cxn modelId="{BE0BC35F-4B23-4310-B91F-C9B58E30073F}" type="presParOf" srcId="{C66AB476-11A0-41C4-B00D-F35D6A28BED6}" destId="{F9C0187C-B9B9-4F59-8CAB-44C286AA5CC6}" srcOrd="0" destOrd="0" presId="urn:microsoft.com/office/officeart/2005/8/layout/hierarchy2"/>
    <dgm:cxn modelId="{0D945CA6-F11E-4CAA-9158-E1D30E65518D}" type="presParOf" srcId="{C66AB476-11A0-41C4-B00D-F35D6A28BED6}" destId="{3E8E5DA5-59BE-4A7D-81C1-EEC3879E5FDD}" srcOrd="1" destOrd="0" presId="urn:microsoft.com/office/officeart/2005/8/layout/hierarchy2"/>
    <dgm:cxn modelId="{17137F1E-7C4E-4A26-A33F-7E1A78044DFB}" type="presParOf" srcId="{3E8E5DA5-59BE-4A7D-81C1-EEC3879E5FDD}" destId="{D52535BF-7678-425F-8391-68FED3DF1FD2}" srcOrd="0" destOrd="0" presId="urn:microsoft.com/office/officeart/2005/8/layout/hierarchy2"/>
    <dgm:cxn modelId="{5B9F4F71-F603-4377-8C39-430D6BD55BD6}" type="presParOf" srcId="{D52535BF-7678-425F-8391-68FED3DF1FD2}" destId="{4D307990-7310-4EA2-BBAD-3768F065354B}" srcOrd="0" destOrd="0" presId="urn:microsoft.com/office/officeart/2005/8/layout/hierarchy2"/>
    <dgm:cxn modelId="{0F62A074-ABA6-4DAB-90BB-6ADD9AADC8F8}" type="presParOf" srcId="{3E8E5DA5-59BE-4A7D-81C1-EEC3879E5FDD}" destId="{218B6ACB-155F-45EE-8A37-70038940F378}" srcOrd="1" destOrd="0" presId="urn:microsoft.com/office/officeart/2005/8/layout/hierarchy2"/>
    <dgm:cxn modelId="{A63E3BB1-BC93-4EE1-93A5-A4A5EF981472}" type="presParOf" srcId="{218B6ACB-155F-45EE-8A37-70038940F378}" destId="{DAB7D7DA-AABD-4FC5-BEF7-B8F0AA614BDD}" srcOrd="0" destOrd="0" presId="urn:microsoft.com/office/officeart/2005/8/layout/hierarchy2"/>
    <dgm:cxn modelId="{69153F80-470A-4CF1-B87E-7B435D544FEF}" type="presParOf" srcId="{218B6ACB-155F-45EE-8A37-70038940F378}" destId="{A93DEF83-4371-4E62-B606-11479F411896}" srcOrd="1" destOrd="0" presId="urn:microsoft.com/office/officeart/2005/8/layout/hierarchy2"/>
    <dgm:cxn modelId="{F17D6856-7E12-4A90-8D07-E09CA93FDF1E}" type="presParOf" srcId="{3E8E5DA5-59BE-4A7D-81C1-EEC3879E5FDD}" destId="{8E5771E2-20A6-4ED5-B56E-6B432FE22152}" srcOrd="2" destOrd="0" presId="urn:microsoft.com/office/officeart/2005/8/layout/hierarchy2"/>
    <dgm:cxn modelId="{00077E19-C709-425F-AC35-CE063C92F23A}" type="presParOf" srcId="{8E5771E2-20A6-4ED5-B56E-6B432FE22152}" destId="{FA4C6096-53D0-4C1C-9874-FEC530F7405A}" srcOrd="0" destOrd="0" presId="urn:microsoft.com/office/officeart/2005/8/layout/hierarchy2"/>
    <dgm:cxn modelId="{4D774DCD-FF18-4D33-9B45-26195B3256DF}" type="presParOf" srcId="{3E8E5DA5-59BE-4A7D-81C1-EEC3879E5FDD}" destId="{4150EA93-1586-4537-982B-54E78CF09816}" srcOrd="3" destOrd="0" presId="urn:microsoft.com/office/officeart/2005/8/layout/hierarchy2"/>
    <dgm:cxn modelId="{4FC95C11-D6BA-448F-BE49-D9E832597CCA}" type="presParOf" srcId="{4150EA93-1586-4537-982B-54E78CF09816}" destId="{5B4CE3C1-E079-4C6F-B661-B0ED499278E9}" srcOrd="0" destOrd="0" presId="urn:microsoft.com/office/officeart/2005/8/layout/hierarchy2"/>
    <dgm:cxn modelId="{720F60D3-158A-46F0-8F4F-9D6840E34DA5}" type="presParOf" srcId="{4150EA93-1586-4537-982B-54E78CF09816}" destId="{7635C484-639A-4ED7-A4FE-427CA70F20EC}" srcOrd="1" destOrd="0" presId="urn:microsoft.com/office/officeart/2005/8/layout/hierarchy2"/>
    <dgm:cxn modelId="{19E3C6A9-0FEF-45CA-8EA0-37AC167E93CF}" type="presParOf" srcId="{EAFC31EA-A3C3-4323-BC7A-27C9FD7D9B5E}" destId="{6D9B8EB9-C74E-4A1D-A529-C218A8BDB4B4}" srcOrd="2" destOrd="0" presId="urn:microsoft.com/office/officeart/2005/8/layout/hierarchy2"/>
    <dgm:cxn modelId="{BDFD5A35-4AF6-404B-B9DF-91477A7229DA}" type="presParOf" srcId="{6D9B8EB9-C74E-4A1D-A529-C218A8BDB4B4}" destId="{D48B9651-2156-41A1-8D85-A680C05B18BC}" srcOrd="0" destOrd="0" presId="urn:microsoft.com/office/officeart/2005/8/layout/hierarchy2"/>
    <dgm:cxn modelId="{5D6056C0-0083-43EC-B4F1-92F0AFD3A049}" type="presParOf" srcId="{EAFC31EA-A3C3-4323-BC7A-27C9FD7D9B5E}" destId="{3AB25B7A-E876-4389-A5BB-74FB5D35B54F}" srcOrd="3" destOrd="0" presId="urn:microsoft.com/office/officeart/2005/8/layout/hierarchy2"/>
    <dgm:cxn modelId="{986620DC-4708-405E-B809-0A30D0B3A0DE}" type="presParOf" srcId="{3AB25B7A-E876-4389-A5BB-74FB5D35B54F}" destId="{40A65A3B-105F-4E21-B648-502ADB8855BC}" srcOrd="0" destOrd="0" presId="urn:microsoft.com/office/officeart/2005/8/layout/hierarchy2"/>
    <dgm:cxn modelId="{BBA6BD47-E4E0-4D60-A712-36D54ADF006F}" type="presParOf" srcId="{3AB25B7A-E876-4389-A5BB-74FB5D35B54F}" destId="{EEC00133-B25A-40C6-8CD0-B79E88959EFA}" srcOrd="1" destOrd="0" presId="urn:microsoft.com/office/officeart/2005/8/layout/hierarchy2"/>
    <dgm:cxn modelId="{928AB83F-94BA-4E7B-B191-4DBFBB7E9C0B}" type="presParOf" srcId="{EEC00133-B25A-40C6-8CD0-B79E88959EFA}" destId="{50B6E506-2981-4F81-A7F2-F4F82EFDFD2A}" srcOrd="0" destOrd="0" presId="urn:microsoft.com/office/officeart/2005/8/layout/hierarchy2"/>
    <dgm:cxn modelId="{F208895F-7429-44F7-B4F9-C38D60960B0F}" type="presParOf" srcId="{50B6E506-2981-4F81-A7F2-F4F82EFDFD2A}" destId="{9513286F-3CE6-4FC5-AA91-63588E30AE89}" srcOrd="0" destOrd="0" presId="urn:microsoft.com/office/officeart/2005/8/layout/hierarchy2"/>
    <dgm:cxn modelId="{5E259B45-62E5-4FA1-952C-6107064D3421}" type="presParOf" srcId="{EEC00133-B25A-40C6-8CD0-B79E88959EFA}" destId="{6674D62B-7653-4D22-B011-FB832D6178F6}" srcOrd="1" destOrd="0" presId="urn:microsoft.com/office/officeart/2005/8/layout/hierarchy2"/>
    <dgm:cxn modelId="{EA19E895-F536-47E4-875B-9B0486A0915A}" type="presParOf" srcId="{6674D62B-7653-4D22-B011-FB832D6178F6}" destId="{11D4A225-C096-4CA5-BA19-C214CC35F4C5}" srcOrd="0" destOrd="0" presId="urn:microsoft.com/office/officeart/2005/8/layout/hierarchy2"/>
    <dgm:cxn modelId="{A514883D-A675-4946-BC0A-0A09965F8116}" type="presParOf" srcId="{6674D62B-7653-4D22-B011-FB832D6178F6}" destId="{29465F23-B567-4A13-8773-5CA182E7CB4F}" srcOrd="1" destOrd="0" presId="urn:microsoft.com/office/officeart/2005/8/layout/hierarchy2"/>
    <dgm:cxn modelId="{9A91B1C4-3DED-4BEB-82D5-B6903A6C63A5}" type="presParOf" srcId="{EEC00133-B25A-40C6-8CD0-B79E88959EFA}" destId="{8AD77EB6-B1DB-452A-8B87-53776076FDD4}" srcOrd="2" destOrd="0" presId="urn:microsoft.com/office/officeart/2005/8/layout/hierarchy2"/>
    <dgm:cxn modelId="{E4EDAAA7-87C8-4082-B0B6-FC0B5D01518B}" type="presParOf" srcId="{8AD77EB6-B1DB-452A-8B87-53776076FDD4}" destId="{B556779F-3689-4F29-8FF4-7E5A6FBF1312}" srcOrd="0" destOrd="0" presId="urn:microsoft.com/office/officeart/2005/8/layout/hierarchy2"/>
    <dgm:cxn modelId="{574ECB60-F299-4F63-9857-A00088144FA6}" type="presParOf" srcId="{EEC00133-B25A-40C6-8CD0-B79E88959EFA}" destId="{7B35EB57-0BA0-45A3-934E-A62848BB2E44}" srcOrd="3" destOrd="0" presId="urn:microsoft.com/office/officeart/2005/8/layout/hierarchy2"/>
    <dgm:cxn modelId="{D52B7504-71AE-4EBD-8D79-36DFD73F06A2}" type="presParOf" srcId="{7B35EB57-0BA0-45A3-934E-A62848BB2E44}" destId="{3F55BC42-D5D5-4226-961A-966CE9E6BEEA}" srcOrd="0" destOrd="0" presId="urn:microsoft.com/office/officeart/2005/8/layout/hierarchy2"/>
    <dgm:cxn modelId="{3515B4AC-92D3-482F-B891-564F446DA7B7}" type="presParOf" srcId="{7B35EB57-0BA0-45A3-934E-A62848BB2E44}" destId="{F1C722C3-1420-4C90-A517-F86DCBB352D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F919A0-1226-4E69-B6F7-615993810AB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NZ"/>
        </a:p>
      </dgm:t>
    </dgm:pt>
    <dgm:pt modelId="{560DDAA1-BE62-4CDA-A239-833963574733}">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Hypoglycaemia</a:t>
          </a:r>
          <a:br>
            <a:rPr lang="en-NZ" sz="1200" dirty="0" smtClean="0"/>
          </a:br>
          <a:r>
            <a:rPr lang="en-NZ" sz="1200" dirty="0" smtClean="0"/>
            <a:t>(n=237)</a:t>
          </a:r>
          <a:endParaRPr lang="en-NZ" sz="1200" dirty="0"/>
        </a:p>
      </dgm:t>
    </dgm:pt>
    <dgm:pt modelId="{567D626F-A138-4270-A297-97A01BC1F8C9}" type="parTrans" cxnId="{2FFF67EC-B5EE-44F1-9968-85157CEE3329}">
      <dgm:prSet/>
      <dgm:spPr/>
      <dgm:t>
        <a:bodyPr/>
        <a:lstStyle/>
        <a:p>
          <a:endParaRPr lang="en-NZ" sz="2800"/>
        </a:p>
      </dgm:t>
    </dgm:pt>
    <dgm:pt modelId="{20C76D8C-B3FD-4799-8C77-7EC0ECC0BC6C}" type="sibTrans" cxnId="{2FFF67EC-B5EE-44F1-9968-85157CEE3329}">
      <dgm:prSet/>
      <dgm:spPr/>
      <dgm:t>
        <a:bodyPr/>
        <a:lstStyle/>
        <a:p>
          <a:endParaRPr lang="en-NZ" sz="2800"/>
        </a:p>
      </dgm:t>
    </dgm:pt>
    <dgm:pt modelId="{48F9E2C4-7F70-4E36-AC9D-C6F970A7151B}">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40% Dextrose Gel</a:t>
          </a:r>
          <a:br>
            <a:rPr lang="en-NZ" sz="1200" dirty="0" smtClean="0"/>
          </a:br>
          <a:r>
            <a:rPr lang="en-NZ" sz="1200" dirty="0" smtClean="0"/>
            <a:t>(n=118)</a:t>
          </a:r>
          <a:endParaRPr lang="en-NZ" sz="1200" dirty="0"/>
        </a:p>
      </dgm:t>
    </dgm:pt>
    <dgm:pt modelId="{4A65E660-1080-48CB-9D13-B8CE8A427692}" type="parTrans" cxnId="{2E116CF9-9143-4C0E-9A2D-B955F7C533CE}">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6DDC951A-AC45-4A81-AEB8-B1981ABB664B}" type="sibTrans" cxnId="{2E116CF9-9143-4C0E-9A2D-B955F7C533CE}">
      <dgm:prSet/>
      <dgm:spPr/>
      <dgm:t>
        <a:bodyPr/>
        <a:lstStyle/>
        <a:p>
          <a:endParaRPr lang="en-NZ" sz="2800"/>
        </a:p>
      </dgm:t>
    </dgm:pt>
    <dgm:pt modelId="{8C98CD69-0615-4417-809E-B130AE588DB9}">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Single Episode Hypoglycaemia </a:t>
          </a:r>
          <a:br>
            <a:rPr lang="en-NZ" sz="1200" dirty="0" smtClean="0"/>
          </a:br>
          <a:r>
            <a:rPr lang="en-NZ" sz="1200" dirty="0" smtClean="0"/>
            <a:t>(n=76, 64.4%)</a:t>
          </a:r>
          <a:endParaRPr lang="en-NZ" sz="1200" dirty="0"/>
        </a:p>
      </dgm:t>
    </dgm:pt>
    <dgm:pt modelId="{07586979-F86B-4B8B-B3E9-0D8D716E4ADF}" type="parTrans" cxnId="{21E982E0-4FF5-4BAB-A8B2-2431F4E3FE0F}">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8792EF11-E87B-40D4-8294-8F62DA982C7A}" type="sibTrans" cxnId="{21E982E0-4FF5-4BAB-A8B2-2431F4E3FE0F}">
      <dgm:prSet/>
      <dgm:spPr/>
      <dgm:t>
        <a:bodyPr/>
        <a:lstStyle/>
        <a:p>
          <a:endParaRPr lang="en-NZ" sz="2800"/>
        </a:p>
      </dgm:t>
    </dgm:pt>
    <dgm:pt modelId="{A42C8AFA-0C59-459A-93BD-88669A14FFF5}">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Recurrent Hypoglycaemia</a:t>
          </a:r>
          <a:br>
            <a:rPr lang="en-NZ" sz="1200" dirty="0" smtClean="0"/>
          </a:br>
          <a:r>
            <a:rPr lang="en-NZ" sz="1200" dirty="0" smtClean="0"/>
            <a:t>(n=42, 35.6%)</a:t>
          </a:r>
          <a:endParaRPr lang="en-NZ" sz="1200" dirty="0"/>
        </a:p>
      </dgm:t>
    </dgm:pt>
    <dgm:pt modelId="{EB17B402-3ABC-4219-A0C4-C3670174C639}" type="parTrans" cxnId="{D434E245-6FBF-4570-B833-23A282626434}">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511C584B-03E4-4C6E-BD8D-6342F811195E}" type="sibTrans" cxnId="{D434E245-6FBF-4570-B833-23A282626434}">
      <dgm:prSet/>
      <dgm:spPr/>
      <dgm:t>
        <a:bodyPr/>
        <a:lstStyle/>
        <a:p>
          <a:endParaRPr lang="en-NZ" sz="2800"/>
        </a:p>
      </dgm:t>
    </dgm:pt>
    <dgm:pt modelId="{F496B97D-E195-4771-9707-30624FA2751C}">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Placebo</a:t>
          </a:r>
          <a:br>
            <a:rPr lang="en-NZ" sz="1200" dirty="0" smtClean="0"/>
          </a:br>
          <a:r>
            <a:rPr lang="en-NZ" sz="1200" dirty="0" smtClean="0"/>
            <a:t>(n=119)</a:t>
          </a:r>
          <a:endParaRPr lang="en-NZ" sz="1200" dirty="0"/>
        </a:p>
      </dgm:t>
    </dgm:pt>
    <dgm:pt modelId="{E2737453-C4A4-495C-B69F-5209B8A690F5}" type="parTrans" cxnId="{8C81C472-F0D8-4900-AF5E-F275107939F1}">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DD9CBC6A-FF4E-4457-BD16-A17A7878C6FA}" type="sibTrans" cxnId="{8C81C472-F0D8-4900-AF5E-F275107939F1}">
      <dgm:prSet/>
      <dgm:spPr/>
      <dgm:t>
        <a:bodyPr/>
        <a:lstStyle/>
        <a:p>
          <a:endParaRPr lang="en-NZ" sz="2800"/>
        </a:p>
      </dgm:t>
    </dgm:pt>
    <dgm:pt modelId="{60075AEC-040C-4B08-A775-9B7D8B5AD64E}">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Admitted to NICU</a:t>
          </a:r>
          <a:br>
            <a:rPr lang="en-NZ" sz="1200" dirty="0" smtClean="0"/>
          </a:br>
          <a:r>
            <a:rPr lang="en-NZ" sz="1200" dirty="0" smtClean="0"/>
            <a:t>(n=25, 21.2%)</a:t>
          </a:r>
          <a:endParaRPr lang="en-NZ" sz="1200" dirty="0"/>
        </a:p>
      </dgm:t>
    </dgm:pt>
    <dgm:pt modelId="{9EF9FC54-2E9B-41C8-8153-3CF51E6CE454}" type="parTrans" cxnId="{3732C847-9A16-42F5-AC11-E7E6B18DAFF8}">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CEDF2F86-3929-4382-85B5-F8B6B4DA96B2}" type="sibTrans" cxnId="{3732C847-9A16-42F5-AC11-E7E6B18DAFF8}">
      <dgm:prSet/>
      <dgm:spPr/>
      <dgm:t>
        <a:bodyPr/>
        <a:lstStyle/>
        <a:p>
          <a:endParaRPr lang="en-NZ" sz="2800"/>
        </a:p>
      </dgm:t>
    </dgm:pt>
    <dgm:pt modelId="{B3BFF181-26E0-4DA5-809D-FDAE98642D6D}">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Not Admitted to NICU</a:t>
          </a:r>
          <a:br>
            <a:rPr lang="en-NZ" sz="1200" dirty="0" smtClean="0"/>
          </a:br>
          <a:r>
            <a:rPr lang="en-NZ" sz="1200" dirty="0" smtClean="0"/>
            <a:t>(n=51, 43.2%)</a:t>
          </a:r>
          <a:endParaRPr lang="en-NZ" sz="1200" dirty="0"/>
        </a:p>
      </dgm:t>
    </dgm:pt>
    <dgm:pt modelId="{F6DDCE60-2EEC-4A77-BD80-34C16C8CF643}" type="parTrans" cxnId="{41CF1780-5EB6-4F8E-8176-3D25AC9CEA30}">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9F9DC61D-E05A-41EA-BCF3-515807AB3F80}" type="sibTrans" cxnId="{41CF1780-5EB6-4F8E-8176-3D25AC9CEA30}">
      <dgm:prSet/>
      <dgm:spPr/>
      <dgm:t>
        <a:bodyPr/>
        <a:lstStyle/>
        <a:p>
          <a:endParaRPr lang="en-NZ" sz="2800"/>
        </a:p>
      </dgm:t>
    </dgm:pt>
    <dgm:pt modelId="{CEF641DB-095F-4FDC-A819-6705BEB5EBD1}">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Admitted to NICU</a:t>
          </a:r>
          <a:br>
            <a:rPr lang="en-NZ" sz="1200" dirty="0" smtClean="0"/>
          </a:br>
          <a:r>
            <a:rPr lang="en-NZ" sz="1200" dirty="0" smtClean="0"/>
            <a:t>(n=20, 16.9%)</a:t>
          </a:r>
          <a:endParaRPr lang="en-NZ" sz="1200" dirty="0"/>
        </a:p>
      </dgm:t>
    </dgm:pt>
    <dgm:pt modelId="{78F3248B-041C-4C56-BC17-0843C424E6C4}" type="parTrans" cxnId="{E9D45204-D996-4052-BDA6-35EF974E54D2}">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CE62980F-7E5B-4EC7-BC99-167454178E20}" type="sibTrans" cxnId="{E9D45204-D996-4052-BDA6-35EF974E54D2}">
      <dgm:prSet/>
      <dgm:spPr/>
      <dgm:t>
        <a:bodyPr/>
        <a:lstStyle/>
        <a:p>
          <a:endParaRPr lang="en-NZ" sz="2800"/>
        </a:p>
      </dgm:t>
    </dgm:pt>
    <dgm:pt modelId="{3FD52000-550B-45D6-8FB8-9908CE6D1E79}">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Not Admitted to NICU</a:t>
          </a:r>
          <a:br>
            <a:rPr lang="en-NZ" sz="1200" dirty="0" smtClean="0"/>
          </a:br>
          <a:r>
            <a:rPr lang="en-NZ" sz="1200" dirty="0" smtClean="0"/>
            <a:t>(n=22, 18.6%)</a:t>
          </a:r>
          <a:endParaRPr lang="en-NZ" sz="1200" dirty="0"/>
        </a:p>
      </dgm:t>
    </dgm:pt>
    <dgm:pt modelId="{37290EE3-1D08-4776-B26E-9EF095E2E04B}" type="parTrans" cxnId="{C97D83EC-515A-43BA-B028-51EDBDF6210C}">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28EB0B7E-37E9-418A-80CA-7DED23B35311}" type="sibTrans" cxnId="{C97D83EC-515A-43BA-B028-51EDBDF6210C}">
      <dgm:prSet/>
      <dgm:spPr/>
      <dgm:t>
        <a:bodyPr/>
        <a:lstStyle/>
        <a:p>
          <a:endParaRPr lang="en-NZ" sz="2800"/>
        </a:p>
      </dgm:t>
    </dgm:pt>
    <dgm:pt modelId="{3CB82A22-A22B-4173-B47E-D3586D357A11}">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Single Episode Hypoglycaemia </a:t>
          </a:r>
          <a:br>
            <a:rPr lang="en-NZ" sz="1200" dirty="0" smtClean="0"/>
          </a:br>
          <a:r>
            <a:rPr lang="en-NZ" sz="1200" dirty="0" smtClean="0"/>
            <a:t>(n=76, 63.9%)</a:t>
          </a:r>
          <a:endParaRPr lang="en-NZ" sz="1200" dirty="0"/>
        </a:p>
      </dgm:t>
    </dgm:pt>
    <dgm:pt modelId="{89919388-A16A-43FC-94F0-0F23CA6A0FC9}" type="parTrans" cxnId="{7B9CE1EE-D4CC-42FF-BA79-D72BBB53CE96}">
      <dgm:prSet custT="1"/>
      <dgm:spPr>
        <a:ln w="9525">
          <a:tailEnd type="stealth" w="lg" len="lg"/>
        </a:ln>
      </dgm:spPr>
      <dgm:t>
        <a:bodyPr/>
        <a:lstStyle/>
        <a:p>
          <a:endParaRPr lang="en-NZ" sz="800"/>
        </a:p>
      </dgm:t>
    </dgm:pt>
    <dgm:pt modelId="{CF7F9E3D-A393-4F3F-8F04-6BB9514A0456}" type="sibTrans" cxnId="{7B9CE1EE-D4CC-42FF-BA79-D72BBB53CE96}">
      <dgm:prSet/>
      <dgm:spPr/>
      <dgm:t>
        <a:bodyPr/>
        <a:lstStyle/>
        <a:p>
          <a:endParaRPr lang="en-NZ" sz="2800"/>
        </a:p>
      </dgm:t>
    </dgm:pt>
    <dgm:pt modelId="{4ABDBFF6-2CB2-4318-AA1F-0EA0D0E839A1}">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Admitted to NICU</a:t>
          </a:r>
          <a:br>
            <a:rPr lang="en-NZ" sz="1200" dirty="0" smtClean="0"/>
          </a:br>
          <a:r>
            <a:rPr lang="en-NZ" sz="1200" dirty="0" smtClean="0"/>
            <a:t>(n=32, 26.9%)</a:t>
          </a:r>
          <a:endParaRPr lang="en-NZ" sz="1200" dirty="0"/>
        </a:p>
      </dgm:t>
    </dgm:pt>
    <dgm:pt modelId="{9D4D2DB8-2F4D-446A-B7F0-FAC282D8B4FD}" type="parTrans" cxnId="{65307CD5-1F46-4E8C-AD53-7AF68026B63E}">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5F926B59-1CB0-4D0C-9390-AC629701525E}" type="sibTrans" cxnId="{65307CD5-1F46-4E8C-AD53-7AF68026B63E}">
      <dgm:prSet/>
      <dgm:spPr/>
      <dgm:t>
        <a:bodyPr/>
        <a:lstStyle/>
        <a:p>
          <a:endParaRPr lang="en-NZ" sz="2800"/>
        </a:p>
      </dgm:t>
    </dgm:pt>
    <dgm:pt modelId="{64F517ED-6CC7-47D5-9892-D4E39E377343}">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Not Admitted to NICU</a:t>
          </a:r>
          <a:br>
            <a:rPr lang="en-NZ" sz="1200" dirty="0" smtClean="0"/>
          </a:br>
          <a:r>
            <a:rPr lang="en-NZ" sz="1200" dirty="0" smtClean="0"/>
            <a:t>(n=44, 37.0%)</a:t>
          </a:r>
          <a:endParaRPr lang="en-NZ" sz="1200" dirty="0"/>
        </a:p>
      </dgm:t>
    </dgm:pt>
    <dgm:pt modelId="{EE50393F-62FE-4096-AE63-FE39C903B1E7}" type="parTrans" cxnId="{0DDBBFB6-3752-47F6-B319-CDA97C50E8EF}">
      <dgm:prSet custT="1"/>
      <dgm:spPr>
        <a:ln w="9525">
          <a:tailEnd type="stealth" w="lg" len="lg"/>
        </a:ln>
      </dgm:spPr>
      <dgm:t>
        <a:bodyPr/>
        <a:lstStyle/>
        <a:p>
          <a:endParaRPr lang="en-NZ" sz="800"/>
        </a:p>
      </dgm:t>
    </dgm:pt>
    <dgm:pt modelId="{F5F1373B-E535-4B07-8E57-21FF18ECAAF5}" type="sibTrans" cxnId="{0DDBBFB6-3752-47F6-B319-CDA97C50E8EF}">
      <dgm:prSet/>
      <dgm:spPr/>
      <dgm:t>
        <a:bodyPr/>
        <a:lstStyle/>
        <a:p>
          <a:endParaRPr lang="en-NZ" sz="2800"/>
        </a:p>
      </dgm:t>
    </dgm:pt>
    <dgm:pt modelId="{C2BE99C8-ED3C-445D-8947-5702A6B09745}">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Recurrent Hypoglycaemia</a:t>
          </a:r>
          <a:br>
            <a:rPr lang="en-NZ" sz="1200" dirty="0" smtClean="0"/>
          </a:br>
          <a:r>
            <a:rPr lang="en-NZ" sz="1200" dirty="0" smtClean="0"/>
            <a:t>(n=43, 36.1%)</a:t>
          </a:r>
          <a:endParaRPr lang="en-NZ" sz="1200" dirty="0"/>
        </a:p>
      </dgm:t>
    </dgm:pt>
    <dgm:pt modelId="{BB3007D0-6ED4-4A05-B114-D1489CED1A20}" type="parTrans" cxnId="{F1390D02-22A1-4C74-B537-75F8D1FCEEFE}">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EB91BC32-E2A2-423D-91F3-AD801D55FEB8}" type="sibTrans" cxnId="{F1390D02-22A1-4C74-B537-75F8D1FCEEFE}">
      <dgm:prSet/>
      <dgm:spPr/>
      <dgm:t>
        <a:bodyPr/>
        <a:lstStyle/>
        <a:p>
          <a:endParaRPr lang="en-NZ" sz="2800"/>
        </a:p>
      </dgm:t>
    </dgm:pt>
    <dgm:pt modelId="{79AEDE5F-EAAA-45D8-84F5-759EBBBA0120}">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Admitted to NICU</a:t>
          </a:r>
          <a:br>
            <a:rPr lang="en-NZ" sz="1200" dirty="0" smtClean="0"/>
          </a:br>
          <a:r>
            <a:rPr lang="en-NZ" sz="1200" dirty="0" smtClean="0"/>
            <a:t>(n=20. 16.8%)</a:t>
          </a:r>
          <a:endParaRPr lang="en-NZ" sz="1200" dirty="0"/>
        </a:p>
      </dgm:t>
    </dgm:pt>
    <dgm:pt modelId="{1D6F695B-6B93-4906-BA54-DD8914BCE30C}" type="parTrans" cxnId="{52AF19B7-246D-4C1A-A842-E57392DC5B2C}">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0D94B670-E054-424F-9596-6930734E58C6}" type="sibTrans" cxnId="{52AF19B7-246D-4C1A-A842-E57392DC5B2C}">
      <dgm:prSet/>
      <dgm:spPr/>
      <dgm:t>
        <a:bodyPr/>
        <a:lstStyle/>
        <a:p>
          <a:endParaRPr lang="en-NZ" sz="2800"/>
        </a:p>
      </dgm:t>
    </dgm:pt>
    <dgm:pt modelId="{7C491CEE-3987-4C23-8701-E7C612733283}">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Not Admitted to NICU</a:t>
          </a:r>
          <a:br>
            <a:rPr lang="en-NZ" sz="1200" dirty="0" smtClean="0"/>
          </a:br>
          <a:r>
            <a:rPr lang="en-NZ" sz="1200" dirty="0" smtClean="0"/>
            <a:t>(n=23, 19.3%)</a:t>
          </a:r>
          <a:endParaRPr lang="en-NZ" sz="1200" dirty="0"/>
        </a:p>
      </dgm:t>
    </dgm:pt>
    <dgm:pt modelId="{BF723503-6ED9-4438-964C-8E8365A0AFB6}" type="parTrans" cxnId="{38202026-75E9-41A5-B13C-9E3A9D857A42}">
      <dgm:prSet custT="1">
        <dgm:style>
          <a:lnRef idx="1">
            <a:schemeClr val="dk1"/>
          </a:lnRef>
          <a:fillRef idx="0">
            <a:schemeClr val="dk1"/>
          </a:fillRef>
          <a:effectRef idx="0">
            <a:schemeClr val="dk1"/>
          </a:effectRef>
          <a:fontRef idx="minor">
            <a:schemeClr val="tx1"/>
          </a:fontRef>
        </dgm:style>
      </dgm:prSet>
      <dgm:spPr>
        <a:ln>
          <a:tailEnd type="stealth" w="lg" len="lg"/>
        </a:ln>
      </dgm:spPr>
      <dgm:t>
        <a:bodyPr/>
        <a:lstStyle/>
        <a:p>
          <a:endParaRPr lang="en-NZ" sz="800"/>
        </a:p>
      </dgm:t>
    </dgm:pt>
    <dgm:pt modelId="{7C9C41A2-A76B-4726-A21F-86B1A855D6DF}" type="sibTrans" cxnId="{38202026-75E9-41A5-B13C-9E3A9D857A42}">
      <dgm:prSet/>
      <dgm:spPr/>
      <dgm:t>
        <a:bodyPr/>
        <a:lstStyle/>
        <a:p>
          <a:endParaRPr lang="en-NZ" sz="2800"/>
        </a:p>
      </dgm:t>
    </dgm:pt>
    <dgm:pt modelId="{82D42D46-9426-436F-89AA-FF055925BD35}" type="pres">
      <dgm:prSet presAssocID="{D3F919A0-1226-4E69-B6F7-615993810ABC}" presName="diagram" presStyleCnt="0">
        <dgm:presLayoutVars>
          <dgm:chPref val="1"/>
          <dgm:dir/>
          <dgm:animOne val="branch"/>
          <dgm:animLvl val="lvl"/>
          <dgm:resizeHandles val="exact"/>
        </dgm:presLayoutVars>
      </dgm:prSet>
      <dgm:spPr/>
      <dgm:t>
        <a:bodyPr/>
        <a:lstStyle/>
        <a:p>
          <a:endParaRPr lang="en-NZ"/>
        </a:p>
      </dgm:t>
    </dgm:pt>
    <dgm:pt modelId="{A39BCE47-05A4-49F8-8FF3-202E74F7B81C}" type="pres">
      <dgm:prSet presAssocID="{560DDAA1-BE62-4CDA-A239-833963574733}" presName="root1" presStyleCnt="0"/>
      <dgm:spPr/>
    </dgm:pt>
    <dgm:pt modelId="{C02BFD68-B817-442C-BF19-93C71217EE95}" type="pres">
      <dgm:prSet presAssocID="{560DDAA1-BE62-4CDA-A239-833963574733}" presName="LevelOneTextNode" presStyleLbl="node0" presStyleIdx="0" presStyleCnt="1" custScaleX="206072" custScaleY="147169">
        <dgm:presLayoutVars>
          <dgm:chPref val="3"/>
        </dgm:presLayoutVars>
      </dgm:prSet>
      <dgm:spPr/>
      <dgm:t>
        <a:bodyPr/>
        <a:lstStyle/>
        <a:p>
          <a:endParaRPr lang="en-NZ"/>
        </a:p>
      </dgm:t>
    </dgm:pt>
    <dgm:pt modelId="{A87CB0D4-4829-419B-B13F-BA96B0BB4126}" type="pres">
      <dgm:prSet presAssocID="{560DDAA1-BE62-4CDA-A239-833963574733}" presName="level2hierChild" presStyleCnt="0"/>
      <dgm:spPr/>
    </dgm:pt>
    <dgm:pt modelId="{F3639F45-32FC-429F-893D-6CFD79459558}" type="pres">
      <dgm:prSet presAssocID="{4A65E660-1080-48CB-9D13-B8CE8A427692}" presName="conn2-1" presStyleLbl="parChTrans1D2" presStyleIdx="0" presStyleCnt="2"/>
      <dgm:spPr/>
      <dgm:t>
        <a:bodyPr/>
        <a:lstStyle/>
        <a:p>
          <a:endParaRPr lang="en-NZ"/>
        </a:p>
      </dgm:t>
    </dgm:pt>
    <dgm:pt modelId="{54BB8AB0-9FF6-498C-86AB-4F58D3C7FE61}" type="pres">
      <dgm:prSet presAssocID="{4A65E660-1080-48CB-9D13-B8CE8A427692}" presName="connTx" presStyleLbl="parChTrans1D2" presStyleIdx="0" presStyleCnt="2"/>
      <dgm:spPr/>
      <dgm:t>
        <a:bodyPr/>
        <a:lstStyle/>
        <a:p>
          <a:endParaRPr lang="en-NZ"/>
        </a:p>
      </dgm:t>
    </dgm:pt>
    <dgm:pt modelId="{39CB9955-D73E-46D4-8670-71C1A6E2EA91}" type="pres">
      <dgm:prSet presAssocID="{48F9E2C4-7F70-4E36-AC9D-C6F970A7151B}" presName="root2" presStyleCnt="0"/>
      <dgm:spPr/>
    </dgm:pt>
    <dgm:pt modelId="{32468EF8-96FA-4A0D-B933-91026EEA7EDA}" type="pres">
      <dgm:prSet presAssocID="{48F9E2C4-7F70-4E36-AC9D-C6F970A7151B}" presName="LevelTwoTextNode" presStyleLbl="node2" presStyleIdx="0" presStyleCnt="2" custScaleX="206072" custScaleY="147169">
        <dgm:presLayoutVars>
          <dgm:chPref val="3"/>
        </dgm:presLayoutVars>
      </dgm:prSet>
      <dgm:spPr/>
      <dgm:t>
        <a:bodyPr/>
        <a:lstStyle/>
        <a:p>
          <a:endParaRPr lang="en-NZ"/>
        </a:p>
      </dgm:t>
    </dgm:pt>
    <dgm:pt modelId="{E0EA3782-7D93-4259-8B08-A9D8CCAAC7F8}" type="pres">
      <dgm:prSet presAssocID="{48F9E2C4-7F70-4E36-AC9D-C6F970A7151B}" presName="level3hierChild" presStyleCnt="0"/>
      <dgm:spPr/>
    </dgm:pt>
    <dgm:pt modelId="{76024213-1911-4A95-8A99-860A75A145A3}" type="pres">
      <dgm:prSet presAssocID="{07586979-F86B-4B8B-B3E9-0D8D716E4ADF}" presName="conn2-1" presStyleLbl="parChTrans1D3" presStyleIdx="0" presStyleCnt="4"/>
      <dgm:spPr/>
      <dgm:t>
        <a:bodyPr/>
        <a:lstStyle/>
        <a:p>
          <a:endParaRPr lang="en-NZ"/>
        </a:p>
      </dgm:t>
    </dgm:pt>
    <dgm:pt modelId="{C45A43D2-00BD-4428-857D-9F7E3679FC42}" type="pres">
      <dgm:prSet presAssocID="{07586979-F86B-4B8B-B3E9-0D8D716E4ADF}" presName="connTx" presStyleLbl="parChTrans1D3" presStyleIdx="0" presStyleCnt="4"/>
      <dgm:spPr/>
      <dgm:t>
        <a:bodyPr/>
        <a:lstStyle/>
        <a:p>
          <a:endParaRPr lang="en-NZ"/>
        </a:p>
      </dgm:t>
    </dgm:pt>
    <dgm:pt modelId="{397C145D-7393-4B63-BECA-FABA561B9D15}" type="pres">
      <dgm:prSet presAssocID="{8C98CD69-0615-4417-809E-B130AE588DB9}" presName="root2" presStyleCnt="0"/>
      <dgm:spPr/>
    </dgm:pt>
    <dgm:pt modelId="{2F123ABC-C423-44F4-8236-EEFC4C9C002E}" type="pres">
      <dgm:prSet presAssocID="{8C98CD69-0615-4417-809E-B130AE588DB9}" presName="LevelTwoTextNode" presStyleLbl="node3" presStyleIdx="0" presStyleCnt="4" custScaleX="232516" custScaleY="147169">
        <dgm:presLayoutVars>
          <dgm:chPref val="3"/>
        </dgm:presLayoutVars>
      </dgm:prSet>
      <dgm:spPr/>
      <dgm:t>
        <a:bodyPr/>
        <a:lstStyle/>
        <a:p>
          <a:endParaRPr lang="en-NZ"/>
        </a:p>
      </dgm:t>
    </dgm:pt>
    <dgm:pt modelId="{0BA37632-392D-42A9-B218-EF5A138BFCEC}" type="pres">
      <dgm:prSet presAssocID="{8C98CD69-0615-4417-809E-B130AE588DB9}" presName="level3hierChild" presStyleCnt="0"/>
      <dgm:spPr/>
    </dgm:pt>
    <dgm:pt modelId="{4200FC02-040C-42C6-8DE5-E8D495D3B967}" type="pres">
      <dgm:prSet presAssocID="{9EF9FC54-2E9B-41C8-8153-3CF51E6CE454}" presName="conn2-1" presStyleLbl="parChTrans1D4" presStyleIdx="0" presStyleCnt="8"/>
      <dgm:spPr/>
      <dgm:t>
        <a:bodyPr/>
        <a:lstStyle/>
        <a:p>
          <a:endParaRPr lang="en-NZ"/>
        </a:p>
      </dgm:t>
    </dgm:pt>
    <dgm:pt modelId="{AE382992-BC17-4A86-9AF8-1724461F1931}" type="pres">
      <dgm:prSet presAssocID="{9EF9FC54-2E9B-41C8-8153-3CF51E6CE454}" presName="connTx" presStyleLbl="parChTrans1D4" presStyleIdx="0" presStyleCnt="8"/>
      <dgm:spPr/>
      <dgm:t>
        <a:bodyPr/>
        <a:lstStyle/>
        <a:p>
          <a:endParaRPr lang="en-NZ"/>
        </a:p>
      </dgm:t>
    </dgm:pt>
    <dgm:pt modelId="{9D37E8E7-05BC-4DC1-B553-DA75BBFFBDA3}" type="pres">
      <dgm:prSet presAssocID="{60075AEC-040C-4B08-A775-9B7D8B5AD64E}" presName="root2" presStyleCnt="0"/>
      <dgm:spPr/>
    </dgm:pt>
    <dgm:pt modelId="{73193095-EF14-4D11-97AB-A918A268A672}" type="pres">
      <dgm:prSet presAssocID="{60075AEC-040C-4B08-A775-9B7D8B5AD64E}" presName="LevelTwoTextNode" presStyleLbl="node4" presStyleIdx="0" presStyleCnt="8" custScaleX="206072">
        <dgm:presLayoutVars>
          <dgm:chPref val="3"/>
        </dgm:presLayoutVars>
      </dgm:prSet>
      <dgm:spPr/>
      <dgm:t>
        <a:bodyPr/>
        <a:lstStyle/>
        <a:p>
          <a:endParaRPr lang="en-NZ"/>
        </a:p>
      </dgm:t>
    </dgm:pt>
    <dgm:pt modelId="{4117CC45-0C60-4C87-B351-353EF89BEDA7}" type="pres">
      <dgm:prSet presAssocID="{60075AEC-040C-4B08-A775-9B7D8B5AD64E}" presName="level3hierChild" presStyleCnt="0"/>
      <dgm:spPr/>
    </dgm:pt>
    <dgm:pt modelId="{1DBA5A62-19D7-43B5-BE92-59060603F303}" type="pres">
      <dgm:prSet presAssocID="{F6DDCE60-2EEC-4A77-BD80-34C16C8CF643}" presName="conn2-1" presStyleLbl="parChTrans1D4" presStyleIdx="1" presStyleCnt="8"/>
      <dgm:spPr/>
      <dgm:t>
        <a:bodyPr/>
        <a:lstStyle/>
        <a:p>
          <a:endParaRPr lang="en-NZ"/>
        </a:p>
      </dgm:t>
    </dgm:pt>
    <dgm:pt modelId="{33C9FB1C-E8F9-47DE-BD05-35627F1C1C7D}" type="pres">
      <dgm:prSet presAssocID="{F6DDCE60-2EEC-4A77-BD80-34C16C8CF643}" presName="connTx" presStyleLbl="parChTrans1D4" presStyleIdx="1" presStyleCnt="8"/>
      <dgm:spPr/>
      <dgm:t>
        <a:bodyPr/>
        <a:lstStyle/>
        <a:p>
          <a:endParaRPr lang="en-NZ"/>
        </a:p>
      </dgm:t>
    </dgm:pt>
    <dgm:pt modelId="{C576B633-3B77-42E0-A92C-443BB78F2147}" type="pres">
      <dgm:prSet presAssocID="{B3BFF181-26E0-4DA5-809D-FDAE98642D6D}" presName="root2" presStyleCnt="0"/>
      <dgm:spPr/>
    </dgm:pt>
    <dgm:pt modelId="{3EC5B70E-E172-4A6C-AD2B-365E49BDFAD4}" type="pres">
      <dgm:prSet presAssocID="{B3BFF181-26E0-4DA5-809D-FDAE98642D6D}" presName="LevelTwoTextNode" presStyleLbl="node4" presStyleIdx="1" presStyleCnt="8" custScaleX="206072">
        <dgm:presLayoutVars>
          <dgm:chPref val="3"/>
        </dgm:presLayoutVars>
      </dgm:prSet>
      <dgm:spPr/>
      <dgm:t>
        <a:bodyPr/>
        <a:lstStyle/>
        <a:p>
          <a:endParaRPr lang="en-NZ"/>
        </a:p>
      </dgm:t>
    </dgm:pt>
    <dgm:pt modelId="{27C292FA-31A6-4A21-9541-F6C018FE0684}" type="pres">
      <dgm:prSet presAssocID="{B3BFF181-26E0-4DA5-809D-FDAE98642D6D}" presName="level3hierChild" presStyleCnt="0"/>
      <dgm:spPr/>
    </dgm:pt>
    <dgm:pt modelId="{824819B3-E1DC-45FC-91DA-9D2725F53893}" type="pres">
      <dgm:prSet presAssocID="{EB17B402-3ABC-4219-A0C4-C3670174C639}" presName="conn2-1" presStyleLbl="parChTrans1D3" presStyleIdx="1" presStyleCnt="4"/>
      <dgm:spPr/>
      <dgm:t>
        <a:bodyPr/>
        <a:lstStyle/>
        <a:p>
          <a:endParaRPr lang="en-NZ"/>
        </a:p>
      </dgm:t>
    </dgm:pt>
    <dgm:pt modelId="{D59907E0-23CA-4F31-BFA5-9DF06CB73EF8}" type="pres">
      <dgm:prSet presAssocID="{EB17B402-3ABC-4219-A0C4-C3670174C639}" presName="connTx" presStyleLbl="parChTrans1D3" presStyleIdx="1" presStyleCnt="4"/>
      <dgm:spPr/>
      <dgm:t>
        <a:bodyPr/>
        <a:lstStyle/>
        <a:p>
          <a:endParaRPr lang="en-NZ"/>
        </a:p>
      </dgm:t>
    </dgm:pt>
    <dgm:pt modelId="{57FC4B1E-494F-4E6D-806C-6BD3681D1CBD}" type="pres">
      <dgm:prSet presAssocID="{A42C8AFA-0C59-459A-93BD-88669A14FFF5}" presName="root2" presStyleCnt="0"/>
      <dgm:spPr/>
    </dgm:pt>
    <dgm:pt modelId="{E2FB7B42-81C7-4E51-9147-2FAD8C9F553E}" type="pres">
      <dgm:prSet presAssocID="{A42C8AFA-0C59-459A-93BD-88669A14FFF5}" presName="LevelTwoTextNode" presStyleLbl="node3" presStyleIdx="1" presStyleCnt="4" custScaleX="232516" custScaleY="147169">
        <dgm:presLayoutVars>
          <dgm:chPref val="3"/>
        </dgm:presLayoutVars>
      </dgm:prSet>
      <dgm:spPr/>
      <dgm:t>
        <a:bodyPr/>
        <a:lstStyle/>
        <a:p>
          <a:endParaRPr lang="en-NZ"/>
        </a:p>
      </dgm:t>
    </dgm:pt>
    <dgm:pt modelId="{2D768781-D446-4125-9042-15F968F1DD8C}" type="pres">
      <dgm:prSet presAssocID="{A42C8AFA-0C59-459A-93BD-88669A14FFF5}" presName="level3hierChild" presStyleCnt="0"/>
      <dgm:spPr/>
    </dgm:pt>
    <dgm:pt modelId="{E1A56808-EA95-42C7-ABBC-0D6C5C5DF574}" type="pres">
      <dgm:prSet presAssocID="{78F3248B-041C-4C56-BC17-0843C424E6C4}" presName="conn2-1" presStyleLbl="parChTrans1D4" presStyleIdx="2" presStyleCnt="8"/>
      <dgm:spPr/>
      <dgm:t>
        <a:bodyPr/>
        <a:lstStyle/>
        <a:p>
          <a:endParaRPr lang="en-NZ"/>
        </a:p>
      </dgm:t>
    </dgm:pt>
    <dgm:pt modelId="{0859842F-7F75-45B5-A131-B0E0344C3A99}" type="pres">
      <dgm:prSet presAssocID="{78F3248B-041C-4C56-BC17-0843C424E6C4}" presName="connTx" presStyleLbl="parChTrans1D4" presStyleIdx="2" presStyleCnt="8"/>
      <dgm:spPr/>
      <dgm:t>
        <a:bodyPr/>
        <a:lstStyle/>
        <a:p>
          <a:endParaRPr lang="en-NZ"/>
        </a:p>
      </dgm:t>
    </dgm:pt>
    <dgm:pt modelId="{33F8BF9B-BEB6-4010-898E-7CEA904C2F43}" type="pres">
      <dgm:prSet presAssocID="{CEF641DB-095F-4FDC-A819-6705BEB5EBD1}" presName="root2" presStyleCnt="0"/>
      <dgm:spPr/>
    </dgm:pt>
    <dgm:pt modelId="{AC9F5DCD-E382-4EC3-82A8-797EEDF81668}" type="pres">
      <dgm:prSet presAssocID="{CEF641DB-095F-4FDC-A819-6705BEB5EBD1}" presName="LevelTwoTextNode" presStyleLbl="node4" presStyleIdx="2" presStyleCnt="8" custScaleX="206072">
        <dgm:presLayoutVars>
          <dgm:chPref val="3"/>
        </dgm:presLayoutVars>
      </dgm:prSet>
      <dgm:spPr/>
      <dgm:t>
        <a:bodyPr/>
        <a:lstStyle/>
        <a:p>
          <a:endParaRPr lang="en-NZ"/>
        </a:p>
      </dgm:t>
    </dgm:pt>
    <dgm:pt modelId="{14A9C666-CF02-4B95-951F-CC2AC324FEAC}" type="pres">
      <dgm:prSet presAssocID="{CEF641DB-095F-4FDC-A819-6705BEB5EBD1}" presName="level3hierChild" presStyleCnt="0"/>
      <dgm:spPr/>
    </dgm:pt>
    <dgm:pt modelId="{2749E3F1-7C17-4FAF-80D0-1536310808A9}" type="pres">
      <dgm:prSet presAssocID="{37290EE3-1D08-4776-B26E-9EF095E2E04B}" presName="conn2-1" presStyleLbl="parChTrans1D4" presStyleIdx="3" presStyleCnt="8"/>
      <dgm:spPr/>
      <dgm:t>
        <a:bodyPr/>
        <a:lstStyle/>
        <a:p>
          <a:endParaRPr lang="en-NZ"/>
        </a:p>
      </dgm:t>
    </dgm:pt>
    <dgm:pt modelId="{AF5D05D0-AD67-4206-B9B7-59B34DF52B63}" type="pres">
      <dgm:prSet presAssocID="{37290EE3-1D08-4776-B26E-9EF095E2E04B}" presName="connTx" presStyleLbl="parChTrans1D4" presStyleIdx="3" presStyleCnt="8"/>
      <dgm:spPr/>
      <dgm:t>
        <a:bodyPr/>
        <a:lstStyle/>
        <a:p>
          <a:endParaRPr lang="en-NZ"/>
        </a:p>
      </dgm:t>
    </dgm:pt>
    <dgm:pt modelId="{9B93787D-5925-477F-9D65-ABE94A833203}" type="pres">
      <dgm:prSet presAssocID="{3FD52000-550B-45D6-8FB8-9908CE6D1E79}" presName="root2" presStyleCnt="0"/>
      <dgm:spPr/>
    </dgm:pt>
    <dgm:pt modelId="{33CBE6CD-18FD-4B3B-AA18-8461BF369701}" type="pres">
      <dgm:prSet presAssocID="{3FD52000-550B-45D6-8FB8-9908CE6D1E79}" presName="LevelTwoTextNode" presStyleLbl="node4" presStyleIdx="3" presStyleCnt="8" custScaleX="206072">
        <dgm:presLayoutVars>
          <dgm:chPref val="3"/>
        </dgm:presLayoutVars>
      </dgm:prSet>
      <dgm:spPr/>
      <dgm:t>
        <a:bodyPr/>
        <a:lstStyle/>
        <a:p>
          <a:endParaRPr lang="en-NZ"/>
        </a:p>
      </dgm:t>
    </dgm:pt>
    <dgm:pt modelId="{5466F83A-E2FC-4662-A9E2-D4414CDEBCBD}" type="pres">
      <dgm:prSet presAssocID="{3FD52000-550B-45D6-8FB8-9908CE6D1E79}" presName="level3hierChild" presStyleCnt="0"/>
      <dgm:spPr/>
    </dgm:pt>
    <dgm:pt modelId="{283FFDA0-063A-4E54-B66E-90CC52C7F76F}" type="pres">
      <dgm:prSet presAssocID="{E2737453-C4A4-495C-B69F-5209B8A690F5}" presName="conn2-1" presStyleLbl="parChTrans1D2" presStyleIdx="1" presStyleCnt="2"/>
      <dgm:spPr/>
      <dgm:t>
        <a:bodyPr/>
        <a:lstStyle/>
        <a:p>
          <a:endParaRPr lang="en-NZ"/>
        </a:p>
      </dgm:t>
    </dgm:pt>
    <dgm:pt modelId="{4BA26F02-4EED-470B-A09E-5159934E32C0}" type="pres">
      <dgm:prSet presAssocID="{E2737453-C4A4-495C-B69F-5209B8A690F5}" presName="connTx" presStyleLbl="parChTrans1D2" presStyleIdx="1" presStyleCnt="2"/>
      <dgm:spPr/>
      <dgm:t>
        <a:bodyPr/>
        <a:lstStyle/>
        <a:p>
          <a:endParaRPr lang="en-NZ"/>
        </a:p>
      </dgm:t>
    </dgm:pt>
    <dgm:pt modelId="{BE1D2A2A-B885-46E0-9334-2CBDDC94A268}" type="pres">
      <dgm:prSet presAssocID="{F496B97D-E195-4771-9707-30624FA2751C}" presName="root2" presStyleCnt="0"/>
      <dgm:spPr/>
    </dgm:pt>
    <dgm:pt modelId="{3D7CDBB8-546D-4C85-9BDB-51C34E5A814E}" type="pres">
      <dgm:prSet presAssocID="{F496B97D-E195-4771-9707-30624FA2751C}" presName="LevelTwoTextNode" presStyleLbl="node2" presStyleIdx="1" presStyleCnt="2" custScaleX="206072" custScaleY="147169">
        <dgm:presLayoutVars>
          <dgm:chPref val="3"/>
        </dgm:presLayoutVars>
      </dgm:prSet>
      <dgm:spPr/>
      <dgm:t>
        <a:bodyPr/>
        <a:lstStyle/>
        <a:p>
          <a:endParaRPr lang="en-NZ"/>
        </a:p>
      </dgm:t>
    </dgm:pt>
    <dgm:pt modelId="{EAFC31EA-A3C3-4323-BC7A-27C9FD7D9B5E}" type="pres">
      <dgm:prSet presAssocID="{F496B97D-E195-4771-9707-30624FA2751C}" presName="level3hierChild" presStyleCnt="0"/>
      <dgm:spPr/>
    </dgm:pt>
    <dgm:pt modelId="{31C2B082-032F-485A-9857-63B6CE206109}" type="pres">
      <dgm:prSet presAssocID="{89919388-A16A-43FC-94F0-0F23CA6A0FC9}" presName="conn2-1" presStyleLbl="parChTrans1D3" presStyleIdx="2" presStyleCnt="4"/>
      <dgm:spPr/>
      <dgm:t>
        <a:bodyPr/>
        <a:lstStyle/>
        <a:p>
          <a:endParaRPr lang="en-NZ"/>
        </a:p>
      </dgm:t>
    </dgm:pt>
    <dgm:pt modelId="{7759C0D9-484F-4808-AEDA-3793E4AE66FB}" type="pres">
      <dgm:prSet presAssocID="{89919388-A16A-43FC-94F0-0F23CA6A0FC9}" presName="connTx" presStyleLbl="parChTrans1D3" presStyleIdx="2" presStyleCnt="4"/>
      <dgm:spPr/>
      <dgm:t>
        <a:bodyPr/>
        <a:lstStyle/>
        <a:p>
          <a:endParaRPr lang="en-NZ"/>
        </a:p>
      </dgm:t>
    </dgm:pt>
    <dgm:pt modelId="{C66AB476-11A0-41C4-B00D-F35D6A28BED6}" type="pres">
      <dgm:prSet presAssocID="{3CB82A22-A22B-4173-B47E-D3586D357A11}" presName="root2" presStyleCnt="0"/>
      <dgm:spPr/>
    </dgm:pt>
    <dgm:pt modelId="{F9C0187C-B9B9-4F59-8CAB-44C286AA5CC6}" type="pres">
      <dgm:prSet presAssocID="{3CB82A22-A22B-4173-B47E-D3586D357A11}" presName="LevelTwoTextNode" presStyleLbl="node3" presStyleIdx="2" presStyleCnt="4" custScaleX="232516" custScaleY="147169">
        <dgm:presLayoutVars>
          <dgm:chPref val="3"/>
        </dgm:presLayoutVars>
      </dgm:prSet>
      <dgm:spPr/>
      <dgm:t>
        <a:bodyPr/>
        <a:lstStyle/>
        <a:p>
          <a:endParaRPr lang="en-NZ"/>
        </a:p>
      </dgm:t>
    </dgm:pt>
    <dgm:pt modelId="{3E8E5DA5-59BE-4A7D-81C1-EEC3879E5FDD}" type="pres">
      <dgm:prSet presAssocID="{3CB82A22-A22B-4173-B47E-D3586D357A11}" presName="level3hierChild" presStyleCnt="0"/>
      <dgm:spPr/>
    </dgm:pt>
    <dgm:pt modelId="{D52535BF-7678-425F-8391-68FED3DF1FD2}" type="pres">
      <dgm:prSet presAssocID="{9D4D2DB8-2F4D-446A-B7F0-FAC282D8B4FD}" presName="conn2-1" presStyleLbl="parChTrans1D4" presStyleIdx="4" presStyleCnt="8"/>
      <dgm:spPr/>
      <dgm:t>
        <a:bodyPr/>
        <a:lstStyle/>
        <a:p>
          <a:endParaRPr lang="en-NZ"/>
        </a:p>
      </dgm:t>
    </dgm:pt>
    <dgm:pt modelId="{4D307990-7310-4EA2-BBAD-3768F065354B}" type="pres">
      <dgm:prSet presAssocID="{9D4D2DB8-2F4D-446A-B7F0-FAC282D8B4FD}" presName="connTx" presStyleLbl="parChTrans1D4" presStyleIdx="4" presStyleCnt="8"/>
      <dgm:spPr/>
      <dgm:t>
        <a:bodyPr/>
        <a:lstStyle/>
        <a:p>
          <a:endParaRPr lang="en-NZ"/>
        </a:p>
      </dgm:t>
    </dgm:pt>
    <dgm:pt modelId="{218B6ACB-155F-45EE-8A37-70038940F378}" type="pres">
      <dgm:prSet presAssocID="{4ABDBFF6-2CB2-4318-AA1F-0EA0D0E839A1}" presName="root2" presStyleCnt="0"/>
      <dgm:spPr/>
    </dgm:pt>
    <dgm:pt modelId="{DAB7D7DA-AABD-4FC5-BEF7-B8F0AA614BDD}" type="pres">
      <dgm:prSet presAssocID="{4ABDBFF6-2CB2-4318-AA1F-0EA0D0E839A1}" presName="LevelTwoTextNode" presStyleLbl="node4" presStyleIdx="4" presStyleCnt="8" custScaleX="206072">
        <dgm:presLayoutVars>
          <dgm:chPref val="3"/>
        </dgm:presLayoutVars>
      </dgm:prSet>
      <dgm:spPr/>
      <dgm:t>
        <a:bodyPr/>
        <a:lstStyle/>
        <a:p>
          <a:endParaRPr lang="en-NZ"/>
        </a:p>
      </dgm:t>
    </dgm:pt>
    <dgm:pt modelId="{A93DEF83-4371-4E62-B606-11479F411896}" type="pres">
      <dgm:prSet presAssocID="{4ABDBFF6-2CB2-4318-AA1F-0EA0D0E839A1}" presName="level3hierChild" presStyleCnt="0"/>
      <dgm:spPr/>
    </dgm:pt>
    <dgm:pt modelId="{8E5771E2-20A6-4ED5-B56E-6B432FE22152}" type="pres">
      <dgm:prSet presAssocID="{EE50393F-62FE-4096-AE63-FE39C903B1E7}" presName="conn2-1" presStyleLbl="parChTrans1D4" presStyleIdx="5" presStyleCnt="8"/>
      <dgm:spPr/>
      <dgm:t>
        <a:bodyPr/>
        <a:lstStyle/>
        <a:p>
          <a:endParaRPr lang="en-NZ"/>
        </a:p>
      </dgm:t>
    </dgm:pt>
    <dgm:pt modelId="{FA4C6096-53D0-4C1C-9874-FEC530F7405A}" type="pres">
      <dgm:prSet presAssocID="{EE50393F-62FE-4096-AE63-FE39C903B1E7}" presName="connTx" presStyleLbl="parChTrans1D4" presStyleIdx="5" presStyleCnt="8"/>
      <dgm:spPr/>
      <dgm:t>
        <a:bodyPr/>
        <a:lstStyle/>
        <a:p>
          <a:endParaRPr lang="en-NZ"/>
        </a:p>
      </dgm:t>
    </dgm:pt>
    <dgm:pt modelId="{4150EA93-1586-4537-982B-54E78CF09816}" type="pres">
      <dgm:prSet presAssocID="{64F517ED-6CC7-47D5-9892-D4E39E377343}" presName="root2" presStyleCnt="0"/>
      <dgm:spPr/>
    </dgm:pt>
    <dgm:pt modelId="{5B4CE3C1-E079-4C6F-B661-B0ED499278E9}" type="pres">
      <dgm:prSet presAssocID="{64F517ED-6CC7-47D5-9892-D4E39E377343}" presName="LevelTwoTextNode" presStyleLbl="node4" presStyleIdx="5" presStyleCnt="8" custScaleX="206072">
        <dgm:presLayoutVars>
          <dgm:chPref val="3"/>
        </dgm:presLayoutVars>
      </dgm:prSet>
      <dgm:spPr/>
      <dgm:t>
        <a:bodyPr/>
        <a:lstStyle/>
        <a:p>
          <a:endParaRPr lang="en-NZ"/>
        </a:p>
      </dgm:t>
    </dgm:pt>
    <dgm:pt modelId="{7635C484-639A-4ED7-A4FE-427CA70F20EC}" type="pres">
      <dgm:prSet presAssocID="{64F517ED-6CC7-47D5-9892-D4E39E377343}" presName="level3hierChild" presStyleCnt="0"/>
      <dgm:spPr/>
    </dgm:pt>
    <dgm:pt modelId="{6D9B8EB9-C74E-4A1D-A529-C218A8BDB4B4}" type="pres">
      <dgm:prSet presAssocID="{BB3007D0-6ED4-4A05-B114-D1489CED1A20}" presName="conn2-1" presStyleLbl="parChTrans1D3" presStyleIdx="3" presStyleCnt="4"/>
      <dgm:spPr/>
      <dgm:t>
        <a:bodyPr/>
        <a:lstStyle/>
        <a:p>
          <a:endParaRPr lang="en-NZ"/>
        </a:p>
      </dgm:t>
    </dgm:pt>
    <dgm:pt modelId="{D48B9651-2156-41A1-8D85-A680C05B18BC}" type="pres">
      <dgm:prSet presAssocID="{BB3007D0-6ED4-4A05-B114-D1489CED1A20}" presName="connTx" presStyleLbl="parChTrans1D3" presStyleIdx="3" presStyleCnt="4"/>
      <dgm:spPr/>
      <dgm:t>
        <a:bodyPr/>
        <a:lstStyle/>
        <a:p>
          <a:endParaRPr lang="en-NZ"/>
        </a:p>
      </dgm:t>
    </dgm:pt>
    <dgm:pt modelId="{3AB25B7A-E876-4389-A5BB-74FB5D35B54F}" type="pres">
      <dgm:prSet presAssocID="{C2BE99C8-ED3C-445D-8947-5702A6B09745}" presName="root2" presStyleCnt="0"/>
      <dgm:spPr/>
    </dgm:pt>
    <dgm:pt modelId="{40A65A3B-105F-4E21-B648-502ADB8855BC}" type="pres">
      <dgm:prSet presAssocID="{C2BE99C8-ED3C-445D-8947-5702A6B09745}" presName="LevelTwoTextNode" presStyleLbl="node3" presStyleIdx="3" presStyleCnt="4" custScaleX="232516" custScaleY="147169">
        <dgm:presLayoutVars>
          <dgm:chPref val="3"/>
        </dgm:presLayoutVars>
      </dgm:prSet>
      <dgm:spPr/>
      <dgm:t>
        <a:bodyPr/>
        <a:lstStyle/>
        <a:p>
          <a:endParaRPr lang="en-NZ"/>
        </a:p>
      </dgm:t>
    </dgm:pt>
    <dgm:pt modelId="{EEC00133-B25A-40C6-8CD0-B79E88959EFA}" type="pres">
      <dgm:prSet presAssocID="{C2BE99C8-ED3C-445D-8947-5702A6B09745}" presName="level3hierChild" presStyleCnt="0"/>
      <dgm:spPr/>
    </dgm:pt>
    <dgm:pt modelId="{50B6E506-2981-4F81-A7F2-F4F82EFDFD2A}" type="pres">
      <dgm:prSet presAssocID="{1D6F695B-6B93-4906-BA54-DD8914BCE30C}" presName="conn2-1" presStyleLbl="parChTrans1D4" presStyleIdx="6" presStyleCnt="8"/>
      <dgm:spPr/>
      <dgm:t>
        <a:bodyPr/>
        <a:lstStyle/>
        <a:p>
          <a:endParaRPr lang="en-NZ"/>
        </a:p>
      </dgm:t>
    </dgm:pt>
    <dgm:pt modelId="{9513286F-3CE6-4FC5-AA91-63588E30AE89}" type="pres">
      <dgm:prSet presAssocID="{1D6F695B-6B93-4906-BA54-DD8914BCE30C}" presName="connTx" presStyleLbl="parChTrans1D4" presStyleIdx="6" presStyleCnt="8"/>
      <dgm:spPr/>
      <dgm:t>
        <a:bodyPr/>
        <a:lstStyle/>
        <a:p>
          <a:endParaRPr lang="en-NZ"/>
        </a:p>
      </dgm:t>
    </dgm:pt>
    <dgm:pt modelId="{6674D62B-7653-4D22-B011-FB832D6178F6}" type="pres">
      <dgm:prSet presAssocID="{79AEDE5F-EAAA-45D8-84F5-759EBBBA0120}" presName="root2" presStyleCnt="0"/>
      <dgm:spPr/>
    </dgm:pt>
    <dgm:pt modelId="{11D4A225-C096-4CA5-BA19-C214CC35F4C5}" type="pres">
      <dgm:prSet presAssocID="{79AEDE5F-EAAA-45D8-84F5-759EBBBA0120}" presName="LevelTwoTextNode" presStyleLbl="node4" presStyleIdx="6" presStyleCnt="8" custScaleX="206072">
        <dgm:presLayoutVars>
          <dgm:chPref val="3"/>
        </dgm:presLayoutVars>
      </dgm:prSet>
      <dgm:spPr/>
      <dgm:t>
        <a:bodyPr/>
        <a:lstStyle/>
        <a:p>
          <a:endParaRPr lang="en-NZ"/>
        </a:p>
      </dgm:t>
    </dgm:pt>
    <dgm:pt modelId="{29465F23-B567-4A13-8773-5CA182E7CB4F}" type="pres">
      <dgm:prSet presAssocID="{79AEDE5F-EAAA-45D8-84F5-759EBBBA0120}" presName="level3hierChild" presStyleCnt="0"/>
      <dgm:spPr/>
    </dgm:pt>
    <dgm:pt modelId="{8AD77EB6-B1DB-452A-8B87-53776076FDD4}" type="pres">
      <dgm:prSet presAssocID="{BF723503-6ED9-4438-964C-8E8365A0AFB6}" presName="conn2-1" presStyleLbl="parChTrans1D4" presStyleIdx="7" presStyleCnt="8"/>
      <dgm:spPr/>
      <dgm:t>
        <a:bodyPr/>
        <a:lstStyle/>
        <a:p>
          <a:endParaRPr lang="en-NZ"/>
        </a:p>
      </dgm:t>
    </dgm:pt>
    <dgm:pt modelId="{B556779F-3689-4F29-8FF4-7E5A6FBF1312}" type="pres">
      <dgm:prSet presAssocID="{BF723503-6ED9-4438-964C-8E8365A0AFB6}" presName="connTx" presStyleLbl="parChTrans1D4" presStyleIdx="7" presStyleCnt="8"/>
      <dgm:spPr/>
      <dgm:t>
        <a:bodyPr/>
        <a:lstStyle/>
        <a:p>
          <a:endParaRPr lang="en-NZ"/>
        </a:p>
      </dgm:t>
    </dgm:pt>
    <dgm:pt modelId="{7B35EB57-0BA0-45A3-934E-A62848BB2E44}" type="pres">
      <dgm:prSet presAssocID="{7C491CEE-3987-4C23-8701-E7C612733283}" presName="root2" presStyleCnt="0"/>
      <dgm:spPr/>
    </dgm:pt>
    <dgm:pt modelId="{3F55BC42-D5D5-4226-961A-966CE9E6BEEA}" type="pres">
      <dgm:prSet presAssocID="{7C491CEE-3987-4C23-8701-E7C612733283}" presName="LevelTwoTextNode" presStyleLbl="node4" presStyleIdx="7" presStyleCnt="8" custScaleX="206072">
        <dgm:presLayoutVars>
          <dgm:chPref val="3"/>
        </dgm:presLayoutVars>
      </dgm:prSet>
      <dgm:spPr/>
      <dgm:t>
        <a:bodyPr/>
        <a:lstStyle/>
        <a:p>
          <a:endParaRPr lang="en-NZ"/>
        </a:p>
      </dgm:t>
    </dgm:pt>
    <dgm:pt modelId="{F1C722C3-1420-4C90-A517-F86DCBB352D8}" type="pres">
      <dgm:prSet presAssocID="{7C491CEE-3987-4C23-8701-E7C612733283}" presName="level3hierChild" presStyleCnt="0"/>
      <dgm:spPr/>
    </dgm:pt>
  </dgm:ptLst>
  <dgm:cxnLst>
    <dgm:cxn modelId="{F8907F78-AA59-4A5E-9B1B-8DD958BDC363}" type="presOf" srcId="{F6DDCE60-2EEC-4A77-BD80-34C16C8CF643}" destId="{33C9FB1C-E8F9-47DE-BD05-35627F1C1C7D}" srcOrd="1" destOrd="0" presId="urn:microsoft.com/office/officeart/2005/8/layout/hierarchy2"/>
    <dgm:cxn modelId="{8BFFEF98-1DE0-42DA-AC30-63A946408F04}" type="presOf" srcId="{E2737453-C4A4-495C-B69F-5209B8A690F5}" destId="{283FFDA0-063A-4E54-B66E-90CC52C7F76F}" srcOrd="0" destOrd="0" presId="urn:microsoft.com/office/officeart/2005/8/layout/hierarchy2"/>
    <dgm:cxn modelId="{2FFF67EC-B5EE-44F1-9968-85157CEE3329}" srcId="{D3F919A0-1226-4E69-B6F7-615993810ABC}" destId="{560DDAA1-BE62-4CDA-A239-833963574733}" srcOrd="0" destOrd="0" parTransId="{567D626F-A138-4270-A297-97A01BC1F8C9}" sibTransId="{20C76D8C-B3FD-4799-8C77-7EC0ECC0BC6C}"/>
    <dgm:cxn modelId="{8A7661B5-3EF2-431E-B70C-0AC3C6E7C194}" type="presOf" srcId="{BF723503-6ED9-4438-964C-8E8365A0AFB6}" destId="{B556779F-3689-4F29-8FF4-7E5A6FBF1312}" srcOrd="1" destOrd="0" presId="urn:microsoft.com/office/officeart/2005/8/layout/hierarchy2"/>
    <dgm:cxn modelId="{57DCE2CC-6300-459C-9AF9-DEBA5451577A}" type="presOf" srcId="{48F9E2C4-7F70-4E36-AC9D-C6F970A7151B}" destId="{32468EF8-96FA-4A0D-B933-91026EEA7EDA}" srcOrd="0" destOrd="0" presId="urn:microsoft.com/office/officeart/2005/8/layout/hierarchy2"/>
    <dgm:cxn modelId="{64C4545E-21F8-4A11-A77A-2A4BE8A69DD3}" type="presOf" srcId="{07586979-F86B-4B8B-B3E9-0D8D716E4ADF}" destId="{76024213-1911-4A95-8A99-860A75A145A3}" srcOrd="0" destOrd="0" presId="urn:microsoft.com/office/officeart/2005/8/layout/hierarchy2"/>
    <dgm:cxn modelId="{E6EDAA2E-9C79-48DF-8BA5-B98AE0E731F6}" type="presOf" srcId="{1D6F695B-6B93-4906-BA54-DD8914BCE30C}" destId="{50B6E506-2981-4F81-A7F2-F4F82EFDFD2A}" srcOrd="0" destOrd="0" presId="urn:microsoft.com/office/officeart/2005/8/layout/hierarchy2"/>
    <dgm:cxn modelId="{E1E8983F-AF80-4E0F-AE5B-5230ADFCEBEF}" type="presOf" srcId="{60075AEC-040C-4B08-A775-9B7D8B5AD64E}" destId="{73193095-EF14-4D11-97AB-A918A268A672}" srcOrd="0" destOrd="0" presId="urn:microsoft.com/office/officeart/2005/8/layout/hierarchy2"/>
    <dgm:cxn modelId="{D4D1975B-D310-4361-A4CA-E06CDE775C66}" type="presOf" srcId="{78F3248B-041C-4C56-BC17-0843C424E6C4}" destId="{0859842F-7F75-45B5-A131-B0E0344C3A99}" srcOrd="1" destOrd="0" presId="urn:microsoft.com/office/officeart/2005/8/layout/hierarchy2"/>
    <dgm:cxn modelId="{21E982E0-4FF5-4BAB-A8B2-2431F4E3FE0F}" srcId="{48F9E2C4-7F70-4E36-AC9D-C6F970A7151B}" destId="{8C98CD69-0615-4417-809E-B130AE588DB9}" srcOrd="0" destOrd="0" parTransId="{07586979-F86B-4B8B-B3E9-0D8D716E4ADF}" sibTransId="{8792EF11-E87B-40D4-8294-8F62DA982C7A}"/>
    <dgm:cxn modelId="{D434E245-6FBF-4570-B833-23A282626434}" srcId="{48F9E2C4-7F70-4E36-AC9D-C6F970A7151B}" destId="{A42C8AFA-0C59-459A-93BD-88669A14FFF5}" srcOrd="1" destOrd="0" parTransId="{EB17B402-3ABC-4219-A0C4-C3670174C639}" sibTransId="{511C584B-03E4-4C6E-BD8D-6342F811195E}"/>
    <dgm:cxn modelId="{008EC839-6069-45A1-8042-F966F1831829}" type="presOf" srcId="{B3BFF181-26E0-4DA5-809D-FDAE98642D6D}" destId="{3EC5B70E-E172-4A6C-AD2B-365E49BDFAD4}" srcOrd="0" destOrd="0" presId="urn:microsoft.com/office/officeart/2005/8/layout/hierarchy2"/>
    <dgm:cxn modelId="{7B9CE1EE-D4CC-42FF-BA79-D72BBB53CE96}" srcId="{F496B97D-E195-4771-9707-30624FA2751C}" destId="{3CB82A22-A22B-4173-B47E-D3586D357A11}" srcOrd="0" destOrd="0" parTransId="{89919388-A16A-43FC-94F0-0F23CA6A0FC9}" sibTransId="{CF7F9E3D-A393-4F3F-8F04-6BB9514A0456}"/>
    <dgm:cxn modelId="{E9D45204-D996-4052-BDA6-35EF974E54D2}" srcId="{A42C8AFA-0C59-459A-93BD-88669A14FFF5}" destId="{CEF641DB-095F-4FDC-A819-6705BEB5EBD1}" srcOrd="0" destOrd="0" parTransId="{78F3248B-041C-4C56-BC17-0843C424E6C4}" sibTransId="{CE62980F-7E5B-4EC7-BC99-167454178E20}"/>
    <dgm:cxn modelId="{C24D22C7-A7EF-40C1-B9F1-ABF5F47EF128}" type="presOf" srcId="{9D4D2DB8-2F4D-446A-B7F0-FAC282D8B4FD}" destId="{4D307990-7310-4EA2-BBAD-3768F065354B}" srcOrd="1" destOrd="0" presId="urn:microsoft.com/office/officeart/2005/8/layout/hierarchy2"/>
    <dgm:cxn modelId="{8C81C472-F0D8-4900-AF5E-F275107939F1}" srcId="{560DDAA1-BE62-4CDA-A239-833963574733}" destId="{F496B97D-E195-4771-9707-30624FA2751C}" srcOrd="1" destOrd="0" parTransId="{E2737453-C4A4-495C-B69F-5209B8A690F5}" sibTransId="{DD9CBC6A-FF4E-4457-BD16-A17A7878C6FA}"/>
    <dgm:cxn modelId="{FD6BF5DF-5EC0-4111-8B38-FD5CF94E943C}" type="presOf" srcId="{78F3248B-041C-4C56-BC17-0843C424E6C4}" destId="{E1A56808-EA95-42C7-ABBC-0D6C5C5DF574}" srcOrd="0" destOrd="0" presId="urn:microsoft.com/office/officeart/2005/8/layout/hierarchy2"/>
    <dgm:cxn modelId="{84666C27-8B3B-4EAC-9B58-3D8B23F7F5B6}" type="presOf" srcId="{BB3007D0-6ED4-4A05-B114-D1489CED1A20}" destId="{D48B9651-2156-41A1-8D85-A680C05B18BC}" srcOrd="1" destOrd="0" presId="urn:microsoft.com/office/officeart/2005/8/layout/hierarchy2"/>
    <dgm:cxn modelId="{9967FCC5-C907-416D-AD82-F8B311BF2BCF}" type="presOf" srcId="{89919388-A16A-43FC-94F0-0F23CA6A0FC9}" destId="{7759C0D9-484F-4808-AEDA-3793E4AE66FB}" srcOrd="1" destOrd="0" presId="urn:microsoft.com/office/officeart/2005/8/layout/hierarchy2"/>
    <dgm:cxn modelId="{65307CD5-1F46-4E8C-AD53-7AF68026B63E}" srcId="{3CB82A22-A22B-4173-B47E-D3586D357A11}" destId="{4ABDBFF6-2CB2-4318-AA1F-0EA0D0E839A1}" srcOrd="0" destOrd="0" parTransId="{9D4D2DB8-2F4D-446A-B7F0-FAC282D8B4FD}" sibTransId="{5F926B59-1CB0-4D0C-9390-AC629701525E}"/>
    <dgm:cxn modelId="{E310A319-B810-4FFB-8103-2953287C12CE}" type="presOf" srcId="{E2737453-C4A4-495C-B69F-5209B8A690F5}" destId="{4BA26F02-4EED-470B-A09E-5159934E32C0}" srcOrd="1" destOrd="0" presId="urn:microsoft.com/office/officeart/2005/8/layout/hierarchy2"/>
    <dgm:cxn modelId="{7578102B-4CEC-4BD7-A7FB-62D3295DF410}" type="presOf" srcId="{3FD52000-550B-45D6-8FB8-9908CE6D1E79}" destId="{33CBE6CD-18FD-4B3B-AA18-8461BF369701}" srcOrd="0" destOrd="0" presId="urn:microsoft.com/office/officeart/2005/8/layout/hierarchy2"/>
    <dgm:cxn modelId="{93DB264D-237C-4E73-9DA7-ACBC18492CFE}" type="presOf" srcId="{A42C8AFA-0C59-459A-93BD-88669A14FFF5}" destId="{E2FB7B42-81C7-4E51-9147-2FAD8C9F553E}" srcOrd="0" destOrd="0" presId="urn:microsoft.com/office/officeart/2005/8/layout/hierarchy2"/>
    <dgm:cxn modelId="{A5116152-A3E7-434A-AD64-B973159CDE69}" type="presOf" srcId="{37290EE3-1D08-4776-B26E-9EF095E2E04B}" destId="{AF5D05D0-AD67-4206-B9B7-59B34DF52B63}" srcOrd="1" destOrd="0" presId="urn:microsoft.com/office/officeart/2005/8/layout/hierarchy2"/>
    <dgm:cxn modelId="{CFA9700B-D6BD-4ABF-869E-B5D87BB2436D}" type="presOf" srcId="{BF723503-6ED9-4438-964C-8E8365A0AFB6}" destId="{8AD77EB6-B1DB-452A-8B87-53776076FDD4}" srcOrd="0" destOrd="0" presId="urn:microsoft.com/office/officeart/2005/8/layout/hierarchy2"/>
    <dgm:cxn modelId="{30D47064-B7DC-4CBC-91E2-C8647E48D901}" type="presOf" srcId="{C2BE99C8-ED3C-445D-8947-5702A6B09745}" destId="{40A65A3B-105F-4E21-B648-502ADB8855BC}" srcOrd="0" destOrd="0" presId="urn:microsoft.com/office/officeart/2005/8/layout/hierarchy2"/>
    <dgm:cxn modelId="{AD952987-2FF2-45B8-977B-3474D51A7B59}" type="presOf" srcId="{07586979-F86B-4B8B-B3E9-0D8D716E4ADF}" destId="{C45A43D2-00BD-4428-857D-9F7E3679FC42}" srcOrd="1" destOrd="0" presId="urn:microsoft.com/office/officeart/2005/8/layout/hierarchy2"/>
    <dgm:cxn modelId="{3732C847-9A16-42F5-AC11-E7E6B18DAFF8}" srcId="{8C98CD69-0615-4417-809E-B130AE588DB9}" destId="{60075AEC-040C-4B08-A775-9B7D8B5AD64E}" srcOrd="0" destOrd="0" parTransId="{9EF9FC54-2E9B-41C8-8153-3CF51E6CE454}" sibTransId="{CEDF2F86-3929-4382-85B5-F8B6B4DA96B2}"/>
    <dgm:cxn modelId="{B9D8D7A0-7FC4-43F5-86F9-5E033CB25607}" type="presOf" srcId="{EE50393F-62FE-4096-AE63-FE39C903B1E7}" destId="{FA4C6096-53D0-4C1C-9874-FEC530F7405A}" srcOrd="1" destOrd="0" presId="urn:microsoft.com/office/officeart/2005/8/layout/hierarchy2"/>
    <dgm:cxn modelId="{27BB413B-5497-491B-B365-A6FF19785D67}" type="presOf" srcId="{560DDAA1-BE62-4CDA-A239-833963574733}" destId="{C02BFD68-B817-442C-BF19-93C71217EE95}" srcOrd="0" destOrd="0" presId="urn:microsoft.com/office/officeart/2005/8/layout/hierarchy2"/>
    <dgm:cxn modelId="{41CF1780-5EB6-4F8E-8176-3D25AC9CEA30}" srcId="{8C98CD69-0615-4417-809E-B130AE588DB9}" destId="{B3BFF181-26E0-4DA5-809D-FDAE98642D6D}" srcOrd="1" destOrd="0" parTransId="{F6DDCE60-2EEC-4A77-BD80-34C16C8CF643}" sibTransId="{9F9DC61D-E05A-41EA-BCF3-515807AB3F80}"/>
    <dgm:cxn modelId="{30F9722F-0195-428D-85E3-8C53985A9B2B}" type="presOf" srcId="{7C491CEE-3987-4C23-8701-E7C612733283}" destId="{3F55BC42-D5D5-4226-961A-966CE9E6BEEA}" srcOrd="0" destOrd="0" presId="urn:microsoft.com/office/officeart/2005/8/layout/hierarchy2"/>
    <dgm:cxn modelId="{5FA9EB01-BC34-4A24-836F-9651DBD5F7C4}" type="presOf" srcId="{9EF9FC54-2E9B-41C8-8153-3CF51E6CE454}" destId="{4200FC02-040C-42C6-8DE5-E8D495D3B967}" srcOrd="0" destOrd="0" presId="urn:microsoft.com/office/officeart/2005/8/layout/hierarchy2"/>
    <dgm:cxn modelId="{1C3327E3-628D-4726-9AA5-8C38D60304AF}" type="presOf" srcId="{CEF641DB-095F-4FDC-A819-6705BEB5EBD1}" destId="{AC9F5DCD-E382-4EC3-82A8-797EEDF81668}" srcOrd="0" destOrd="0" presId="urn:microsoft.com/office/officeart/2005/8/layout/hierarchy2"/>
    <dgm:cxn modelId="{3E2036AB-AF5A-4094-873B-3E02F4AB0DA9}" type="presOf" srcId="{8C98CD69-0615-4417-809E-B130AE588DB9}" destId="{2F123ABC-C423-44F4-8236-EEFC4C9C002E}" srcOrd="0" destOrd="0" presId="urn:microsoft.com/office/officeart/2005/8/layout/hierarchy2"/>
    <dgm:cxn modelId="{06C8F0B8-C63B-4AE9-9F8A-A8A57EF7E2C9}" type="presOf" srcId="{BB3007D0-6ED4-4A05-B114-D1489CED1A20}" destId="{6D9B8EB9-C74E-4A1D-A529-C218A8BDB4B4}" srcOrd="0" destOrd="0" presId="urn:microsoft.com/office/officeart/2005/8/layout/hierarchy2"/>
    <dgm:cxn modelId="{F7F6495C-A3F6-4276-B664-452DD307BF40}" type="presOf" srcId="{EB17B402-3ABC-4219-A0C4-C3670174C639}" destId="{D59907E0-23CA-4F31-BFA5-9DF06CB73EF8}" srcOrd="1" destOrd="0" presId="urn:microsoft.com/office/officeart/2005/8/layout/hierarchy2"/>
    <dgm:cxn modelId="{9DB14046-6FAD-4149-ACAB-9B103FB48839}" type="presOf" srcId="{4A65E660-1080-48CB-9D13-B8CE8A427692}" destId="{54BB8AB0-9FF6-498C-86AB-4F58D3C7FE61}" srcOrd="1" destOrd="0" presId="urn:microsoft.com/office/officeart/2005/8/layout/hierarchy2"/>
    <dgm:cxn modelId="{DF1C0944-F489-4407-9F4A-B2A917F376E5}" type="presOf" srcId="{1D6F695B-6B93-4906-BA54-DD8914BCE30C}" destId="{9513286F-3CE6-4FC5-AA91-63588E30AE89}" srcOrd="1" destOrd="0" presId="urn:microsoft.com/office/officeart/2005/8/layout/hierarchy2"/>
    <dgm:cxn modelId="{11EB2C12-F65A-476D-AB4C-A70E0EC3F795}" type="presOf" srcId="{F496B97D-E195-4771-9707-30624FA2751C}" destId="{3D7CDBB8-546D-4C85-9BDB-51C34E5A814E}" srcOrd="0" destOrd="0" presId="urn:microsoft.com/office/officeart/2005/8/layout/hierarchy2"/>
    <dgm:cxn modelId="{2E116CF9-9143-4C0E-9A2D-B955F7C533CE}" srcId="{560DDAA1-BE62-4CDA-A239-833963574733}" destId="{48F9E2C4-7F70-4E36-AC9D-C6F970A7151B}" srcOrd="0" destOrd="0" parTransId="{4A65E660-1080-48CB-9D13-B8CE8A427692}" sibTransId="{6DDC951A-AC45-4A81-AEB8-B1981ABB664B}"/>
    <dgm:cxn modelId="{C97D83EC-515A-43BA-B028-51EDBDF6210C}" srcId="{A42C8AFA-0C59-459A-93BD-88669A14FFF5}" destId="{3FD52000-550B-45D6-8FB8-9908CE6D1E79}" srcOrd="1" destOrd="0" parTransId="{37290EE3-1D08-4776-B26E-9EF095E2E04B}" sibTransId="{28EB0B7E-37E9-418A-80CA-7DED23B35311}"/>
    <dgm:cxn modelId="{AFDA6ADE-631A-4075-97B5-CD48B5D30498}" type="presOf" srcId="{4A65E660-1080-48CB-9D13-B8CE8A427692}" destId="{F3639F45-32FC-429F-893D-6CFD79459558}" srcOrd="0" destOrd="0" presId="urn:microsoft.com/office/officeart/2005/8/layout/hierarchy2"/>
    <dgm:cxn modelId="{0DDBBFB6-3752-47F6-B319-CDA97C50E8EF}" srcId="{3CB82A22-A22B-4173-B47E-D3586D357A11}" destId="{64F517ED-6CC7-47D5-9892-D4E39E377343}" srcOrd="1" destOrd="0" parTransId="{EE50393F-62FE-4096-AE63-FE39C903B1E7}" sibTransId="{F5F1373B-E535-4B07-8E57-21FF18ECAAF5}"/>
    <dgm:cxn modelId="{DD3D296A-7199-48CB-9C7A-3486ACA34649}" type="presOf" srcId="{64F517ED-6CC7-47D5-9892-D4E39E377343}" destId="{5B4CE3C1-E079-4C6F-B661-B0ED499278E9}" srcOrd="0" destOrd="0" presId="urn:microsoft.com/office/officeart/2005/8/layout/hierarchy2"/>
    <dgm:cxn modelId="{A1B7163C-0CE7-4F68-91FE-872EF7690C9B}" type="presOf" srcId="{F6DDCE60-2EEC-4A77-BD80-34C16C8CF643}" destId="{1DBA5A62-19D7-43B5-BE92-59060603F303}" srcOrd="0" destOrd="0" presId="urn:microsoft.com/office/officeart/2005/8/layout/hierarchy2"/>
    <dgm:cxn modelId="{C7FCD922-F13B-479D-A9DE-23A799343370}" type="presOf" srcId="{79AEDE5F-EAAA-45D8-84F5-759EBBBA0120}" destId="{11D4A225-C096-4CA5-BA19-C214CC35F4C5}" srcOrd="0" destOrd="0" presId="urn:microsoft.com/office/officeart/2005/8/layout/hierarchy2"/>
    <dgm:cxn modelId="{A45D6FBA-ACCA-49F1-BB1D-7D33527D5FBD}" type="presOf" srcId="{89919388-A16A-43FC-94F0-0F23CA6A0FC9}" destId="{31C2B082-032F-485A-9857-63B6CE206109}" srcOrd="0" destOrd="0" presId="urn:microsoft.com/office/officeart/2005/8/layout/hierarchy2"/>
    <dgm:cxn modelId="{08627D96-370F-4CFA-B4CF-B9B651BF8458}" type="presOf" srcId="{9EF9FC54-2E9B-41C8-8153-3CF51E6CE454}" destId="{AE382992-BC17-4A86-9AF8-1724461F1931}" srcOrd="1" destOrd="0" presId="urn:microsoft.com/office/officeart/2005/8/layout/hierarchy2"/>
    <dgm:cxn modelId="{ECC6769A-92D9-4C5D-8404-5D0E17CB7E48}" type="presOf" srcId="{9D4D2DB8-2F4D-446A-B7F0-FAC282D8B4FD}" destId="{D52535BF-7678-425F-8391-68FED3DF1FD2}" srcOrd="0" destOrd="0" presId="urn:microsoft.com/office/officeart/2005/8/layout/hierarchy2"/>
    <dgm:cxn modelId="{C2E827FF-CD28-46E9-890E-F84A6BDBDBF2}" type="presOf" srcId="{37290EE3-1D08-4776-B26E-9EF095E2E04B}" destId="{2749E3F1-7C17-4FAF-80D0-1536310808A9}" srcOrd="0" destOrd="0" presId="urn:microsoft.com/office/officeart/2005/8/layout/hierarchy2"/>
    <dgm:cxn modelId="{F1390D02-22A1-4C74-B537-75F8D1FCEEFE}" srcId="{F496B97D-E195-4771-9707-30624FA2751C}" destId="{C2BE99C8-ED3C-445D-8947-5702A6B09745}" srcOrd="1" destOrd="0" parTransId="{BB3007D0-6ED4-4A05-B114-D1489CED1A20}" sibTransId="{EB91BC32-E2A2-423D-91F3-AD801D55FEB8}"/>
    <dgm:cxn modelId="{90F8A977-BB24-439F-80B3-D04A92927031}" type="presOf" srcId="{EB17B402-3ABC-4219-A0C4-C3670174C639}" destId="{824819B3-E1DC-45FC-91DA-9D2725F53893}" srcOrd="0" destOrd="0" presId="urn:microsoft.com/office/officeart/2005/8/layout/hierarchy2"/>
    <dgm:cxn modelId="{AC2AE2B2-C360-4AE2-9D90-206C82BB61D3}" type="presOf" srcId="{3CB82A22-A22B-4173-B47E-D3586D357A11}" destId="{F9C0187C-B9B9-4F59-8CAB-44C286AA5CC6}" srcOrd="0" destOrd="0" presId="urn:microsoft.com/office/officeart/2005/8/layout/hierarchy2"/>
    <dgm:cxn modelId="{38202026-75E9-41A5-B13C-9E3A9D857A42}" srcId="{C2BE99C8-ED3C-445D-8947-5702A6B09745}" destId="{7C491CEE-3987-4C23-8701-E7C612733283}" srcOrd="1" destOrd="0" parTransId="{BF723503-6ED9-4438-964C-8E8365A0AFB6}" sibTransId="{7C9C41A2-A76B-4726-A21F-86B1A855D6DF}"/>
    <dgm:cxn modelId="{52AF19B7-246D-4C1A-A842-E57392DC5B2C}" srcId="{C2BE99C8-ED3C-445D-8947-5702A6B09745}" destId="{79AEDE5F-EAAA-45D8-84F5-759EBBBA0120}" srcOrd="0" destOrd="0" parTransId="{1D6F695B-6B93-4906-BA54-DD8914BCE30C}" sibTransId="{0D94B670-E054-424F-9596-6930734E58C6}"/>
    <dgm:cxn modelId="{09492AC1-3584-4746-AE6E-1736DFE74FCA}" type="presOf" srcId="{D3F919A0-1226-4E69-B6F7-615993810ABC}" destId="{82D42D46-9426-436F-89AA-FF055925BD35}" srcOrd="0" destOrd="0" presId="urn:microsoft.com/office/officeart/2005/8/layout/hierarchy2"/>
    <dgm:cxn modelId="{485CC6FF-45DE-4118-A664-FA60D427A80A}" type="presOf" srcId="{4ABDBFF6-2CB2-4318-AA1F-0EA0D0E839A1}" destId="{DAB7D7DA-AABD-4FC5-BEF7-B8F0AA614BDD}" srcOrd="0" destOrd="0" presId="urn:microsoft.com/office/officeart/2005/8/layout/hierarchy2"/>
    <dgm:cxn modelId="{4FAEB348-3841-49F8-9717-8665CB417A29}" type="presOf" srcId="{EE50393F-62FE-4096-AE63-FE39C903B1E7}" destId="{8E5771E2-20A6-4ED5-B56E-6B432FE22152}" srcOrd="0" destOrd="0" presId="urn:microsoft.com/office/officeart/2005/8/layout/hierarchy2"/>
    <dgm:cxn modelId="{DD82ED96-F810-4BBE-BE91-CB10E8D03A2D}" type="presParOf" srcId="{82D42D46-9426-436F-89AA-FF055925BD35}" destId="{A39BCE47-05A4-49F8-8FF3-202E74F7B81C}" srcOrd="0" destOrd="0" presId="urn:microsoft.com/office/officeart/2005/8/layout/hierarchy2"/>
    <dgm:cxn modelId="{6E69991B-B032-4030-AA65-C01BB6B89561}" type="presParOf" srcId="{A39BCE47-05A4-49F8-8FF3-202E74F7B81C}" destId="{C02BFD68-B817-442C-BF19-93C71217EE95}" srcOrd="0" destOrd="0" presId="urn:microsoft.com/office/officeart/2005/8/layout/hierarchy2"/>
    <dgm:cxn modelId="{DFCE7FEB-5F62-4885-BB4C-2DF7F4D5BE6C}" type="presParOf" srcId="{A39BCE47-05A4-49F8-8FF3-202E74F7B81C}" destId="{A87CB0D4-4829-419B-B13F-BA96B0BB4126}" srcOrd="1" destOrd="0" presId="urn:microsoft.com/office/officeart/2005/8/layout/hierarchy2"/>
    <dgm:cxn modelId="{CAE2B88D-85B4-4E30-9CB2-64B1F7337F21}" type="presParOf" srcId="{A87CB0D4-4829-419B-B13F-BA96B0BB4126}" destId="{F3639F45-32FC-429F-893D-6CFD79459558}" srcOrd="0" destOrd="0" presId="urn:microsoft.com/office/officeart/2005/8/layout/hierarchy2"/>
    <dgm:cxn modelId="{C736800C-09B9-43E3-8CE7-1C0B11022B09}" type="presParOf" srcId="{F3639F45-32FC-429F-893D-6CFD79459558}" destId="{54BB8AB0-9FF6-498C-86AB-4F58D3C7FE61}" srcOrd="0" destOrd="0" presId="urn:microsoft.com/office/officeart/2005/8/layout/hierarchy2"/>
    <dgm:cxn modelId="{DB482912-C4D9-408E-A5E1-DE443F0586FD}" type="presParOf" srcId="{A87CB0D4-4829-419B-B13F-BA96B0BB4126}" destId="{39CB9955-D73E-46D4-8670-71C1A6E2EA91}" srcOrd="1" destOrd="0" presId="urn:microsoft.com/office/officeart/2005/8/layout/hierarchy2"/>
    <dgm:cxn modelId="{49332F8D-3EF5-4E89-A625-645AEE8DF842}" type="presParOf" srcId="{39CB9955-D73E-46D4-8670-71C1A6E2EA91}" destId="{32468EF8-96FA-4A0D-B933-91026EEA7EDA}" srcOrd="0" destOrd="0" presId="urn:microsoft.com/office/officeart/2005/8/layout/hierarchy2"/>
    <dgm:cxn modelId="{DEDFA46A-B2E1-4374-9607-F95C5D224730}" type="presParOf" srcId="{39CB9955-D73E-46D4-8670-71C1A6E2EA91}" destId="{E0EA3782-7D93-4259-8B08-A9D8CCAAC7F8}" srcOrd="1" destOrd="0" presId="urn:microsoft.com/office/officeart/2005/8/layout/hierarchy2"/>
    <dgm:cxn modelId="{D7D4C82B-53F3-4A5A-8BD0-461DDDA00AE3}" type="presParOf" srcId="{E0EA3782-7D93-4259-8B08-A9D8CCAAC7F8}" destId="{76024213-1911-4A95-8A99-860A75A145A3}" srcOrd="0" destOrd="0" presId="urn:microsoft.com/office/officeart/2005/8/layout/hierarchy2"/>
    <dgm:cxn modelId="{F0C1599D-F1C1-4A1F-8675-3D2702245940}" type="presParOf" srcId="{76024213-1911-4A95-8A99-860A75A145A3}" destId="{C45A43D2-00BD-4428-857D-9F7E3679FC42}" srcOrd="0" destOrd="0" presId="urn:microsoft.com/office/officeart/2005/8/layout/hierarchy2"/>
    <dgm:cxn modelId="{6FA69A26-C7EE-4750-B309-DA67B9A9AE14}" type="presParOf" srcId="{E0EA3782-7D93-4259-8B08-A9D8CCAAC7F8}" destId="{397C145D-7393-4B63-BECA-FABA561B9D15}" srcOrd="1" destOrd="0" presId="urn:microsoft.com/office/officeart/2005/8/layout/hierarchy2"/>
    <dgm:cxn modelId="{523828A0-8A8D-455B-BD88-087D1F77E531}" type="presParOf" srcId="{397C145D-7393-4B63-BECA-FABA561B9D15}" destId="{2F123ABC-C423-44F4-8236-EEFC4C9C002E}" srcOrd="0" destOrd="0" presId="urn:microsoft.com/office/officeart/2005/8/layout/hierarchy2"/>
    <dgm:cxn modelId="{E7F32A12-B06C-4EFF-9344-AD78D9F4D726}" type="presParOf" srcId="{397C145D-7393-4B63-BECA-FABA561B9D15}" destId="{0BA37632-392D-42A9-B218-EF5A138BFCEC}" srcOrd="1" destOrd="0" presId="urn:microsoft.com/office/officeart/2005/8/layout/hierarchy2"/>
    <dgm:cxn modelId="{82E61673-93D4-410B-BD97-0890DA4E21DA}" type="presParOf" srcId="{0BA37632-392D-42A9-B218-EF5A138BFCEC}" destId="{4200FC02-040C-42C6-8DE5-E8D495D3B967}" srcOrd="0" destOrd="0" presId="urn:microsoft.com/office/officeart/2005/8/layout/hierarchy2"/>
    <dgm:cxn modelId="{B3EA64D7-0505-4F8B-8D23-AA00DFA684AD}" type="presParOf" srcId="{4200FC02-040C-42C6-8DE5-E8D495D3B967}" destId="{AE382992-BC17-4A86-9AF8-1724461F1931}" srcOrd="0" destOrd="0" presId="urn:microsoft.com/office/officeart/2005/8/layout/hierarchy2"/>
    <dgm:cxn modelId="{4F018748-84B6-43A8-84F9-34EF36D50079}" type="presParOf" srcId="{0BA37632-392D-42A9-B218-EF5A138BFCEC}" destId="{9D37E8E7-05BC-4DC1-B553-DA75BBFFBDA3}" srcOrd="1" destOrd="0" presId="urn:microsoft.com/office/officeart/2005/8/layout/hierarchy2"/>
    <dgm:cxn modelId="{6EF796FA-FDFE-428F-A523-21B37C0B8B4D}" type="presParOf" srcId="{9D37E8E7-05BC-4DC1-B553-DA75BBFFBDA3}" destId="{73193095-EF14-4D11-97AB-A918A268A672}" srcOrd="0" destOrd="0" presId="urn:microsoft.com/office/officeart/2005/8/layout/hierarchy2"/>
    <dgm:cxn modelId="{791B7DF0-D8D7-4447-B385-2F94613F0811}" type="presParOf" srcId="{9D37E8E7-05BC-4DC1-B553-DA75BBFFBDA3}" destId="{4117CC45-0C60-4C87-B351-353EF89BEDA7}" srcOrd="1" destOrd="0" presId="urn:microsoft.com/office/officeart/2005/8/layout/hierarchy2"/>
    <dgm:cxn modelId="{74D44F8B-D35A-4A15-B1E0-315DBD15F6E3}" type="presParOf" srcId="{0BA37632-392D-42A9-B218-EF5A138BFCEC}" destId="{1DBA5A62-19D7-43B5-BE92-59060603F303}" srcOrd="2" destOrd="0" presId="urn:microsoft.com/office/officeart/2005/8/layout/hierarchy2"/>
    <dgm:cxn modelId="{12A86059-15E3-446A-B611-FE1C9878D86D}" type="presParOf" srcId="{1DBA5A62-19D7-43B5-BE92-59060603F303}" destId="{33C9FB1C-E8F9-47DE-BD05-35627F1C1C7D}" srcOrd="0" destOrd="0" presId="urn:microsoft.com/office/officeart/2005/8/layout/hierarchy2"/>
    <dgm:cxn modelId="{5FB3B0EC-9438-47D1-8BC6-17F2FC957F51}" type="presParOf" srcId="{0BA37632-392D-42A9-B218-EF5A138BFCEC}" destId="{C576B633-3B77-42E0-A92C-443BB78F2147}" srcOrd="3" destOrd="0" presId="urn:microsoft.com/office/officeart/2005/8/layout/hierarchy2"/>
    <dgm:cxn modelId="{B66013BC-372B-4EF6-AE96-57FBAAA58916}" type="presParOf" srcId="{C576B633-3B77-42E0-A92C-443BB78F2147}" destId="{3EC5B70E-E172-4A6C-AD2B-365E49BDFAD4}" srcOrd="0" destOrd="0" presId="urn:microsoft.com/office/officeart/2005/8/layout/hierarchy2"/>
    <dgm:cxn modelId="{2B444E1E-A24A-49AB-BA6E-99C5C4E7B20D}" type="presParOf" srcId="{C576B633-3B77-42E0-A92C-443BB78F2147}" destId="{27C292FA-31A6-4A21-9541-F6C018FE0684}" srcOrd="1" destOrd="0" presId="urn:microsoft.com/office/officeart/2005/8/layout/hierarchy2"/>
    <dgm:cxn modelId="{1A9FB96F-BA55-44BE-A4F2-ECEEA22701A2}" type="presParOf" srcId="{E0EA3782-7D93-4259-8B08-A9D8CCAAC7F8}" destId="{824819B3-E1DC-45FC-91DA-9D2725F53893}" srcOrd="2" destOrd="0" presId="urn:microsoft.com/office/officeart/2005/8/layout/hierarchy2"/>
    <dgm:cxn modelId="{E3FF52EE-500F-4957-A68F-25D88BEB67F1}" type="presParOf" srcId="{824819B3-E1DC-45FC-91DA-9D2725F53893}" destId="{D59907E0-23CA-4F31-BFA5-9DF06CB73EF8}" srcOrd="0" destOrd="0" presId="urn:microsoft.com/office/officeart/2005/8/layout/hierarchy2"/>
    <dgm:cxn modelId="{488BE7BF-3037-4438-A9D0-9C0F002A1B36}" type="presParOf" srcId="{E0EA3782-7D93-4259-8B08-A9D8CCAAC7F8}" destId="{57FC4B1E-494F-4E6D-806C-6BD3681D1CBD}" srcOrd="3" destOrd="0" presId="urn:microsoft.com/office/officeart/2005/8/layout/hierarchy2"/>
    <dgm:cxn modelId="{16D1B616-7FC2-497B-80E7-AD8AEB4AF46E}" type="presParOf" srcId="{57FC4B1E-494F-4E6D-806C-6BD3681D1CBD}" destId="{E2FB7B42-81C7-4E51-9147-2FAD8C9F553E}" srcOrd="0" destOrd="0" presId="urn:microsoft.com/office/officeart/2005/8/layout/hierarchy2"/>
    <dgm:cxn modelId="{34D31F8C-C01B-4C41-946A-47E2A28CE421}" type="presParOf" srcId="{57FC4B1E-494F-4E6D-806C-6BD3681D1CBD}" destId="{2D768781-D446-4125-9042-15F968F1DD8C}" srcOrd="1" destOrd="0" presId="urn:microsoft.com/office/officeart/2005/8/layout/hierarchy2"/>
    <dgm:cxn modelId="{D14C15B7-87FB-4415-B324-F8148CC9C5AB}" type="presParOf" srcId="{2D768781-D446-4125-9042-15F968F1DD8C}" destId="{E1A56808-EA95-42C7-ABBC-0D6C5C5DF574}" srcOrd="0" destOrd="0" presId="urn:microsoft.com/office/officeart/2005/8/layout/hierarchy2"/>
    <dgm:cxn modelId="{2BD98687-E397-464E-A1A1-37722230B2E0}" type="presParOf" srcId="{E1A56808-EA95-42C7-ABBC-0D6C5C5DF574}" destId="{0859842F-7F75-45B5-A131-B0E0344C3A99}" srcOrd="0" destOrd="0" presId="urn:microsoft.com/office/officeart/2005/8/layout/hierarchy2"/>
    <dgm:cxn modelId="{CE43E2E6-2A3F-4C3F-B2D6-A45C43A936B3}" type="presParOf" srcId="{2D768781-D446-4125-9042-15F968F1DD8C}" destId="{33F8BF9B-BEB6-4010-898E-7CEA904C2F43}" srcOrd="1" destOrd="0" presId="urn:microsoft.com/office/officeart/2005/8/layout/hierarchy2"/>
    <dgm:cxn modelId="{C97167DB-FAD5-4A6C-B74B-8B738CB677F8}" type="presParOf" srcId="{33F8BF9B-BEB6-4010-898E-7CEA904C2F43}" destId="{AC9F5DCD-E382-4EC3-82A8-797EEDF81668}" srcOrd="0" destOrd="0" presId="urn:microsoft.com/office/officeart/2005/8/layout/hierarchy2"/>
    <dgm:cxn modelId="{C588EEC8-F9C2-4334-99C2-9E51FA2A3C7B}" type="presParOf" srcId="{33F8BF9B-BEB6-4010-898E-7CEA904C2F43}" destId="{14A9C666-CF02-4B95-951F-CC2AC324FEAC}" srcOrd="1" destOrd="0" presId="urn:microsoft.com/office/officeart/2005/8/layout/hierarchy2"/>
    <dgm:cxn modelId="{6C5F056F-9267-47F9-823A-AB8FD7A7D739}" type="presParOf" srcId="{2D768781-D446-4125-9042-15F968F1DD8C}" destId="{2749E3F1-7C17-4FAF-80D0-1536310808A9}" srcOrd="2" destOrd="0" presId="urn:microsoft.com/office/officeart/2005/8/layout/hierarchy2"/>
    <dgm:cxn modelId="{18348D05-D514-40B6-8AD4-94CF1790D70A}" type="presParOf" srcId="{2749E3F1-7C17-4FAF-80D0-1536310808A9}" destId="{AF5D05D0-AD67-4206-B9B7-59B34DF52B63}" srcOrd="0" destOrd="0" presId="urn:microsoft.com/office/officeart/2005/8/layout/hierarchy2"/>
    <dgm:cxn modelId="{25704AC5-0644-4BB7-B388-5A596E89D659}" type="presParOf" srcId="{2D768781-D446-4125-9042-15F968F1DD8C}" destId="{9B93787D-5925-477F-9D65-ABE94A833203}" srcOrd="3" destOrd="0" presId="urn:microsoft.com/office/officeart/2005/8/layout/hierarchy2"/>
    <dgm:cxn modelId="{75DA6FA1-0EF0-46D9-A663-34F7A83DC8D5}" type="presParOf" srcId="{9B93787D-5925-477F-9D65-ABE94A833203}" destId="{33CBE6CD-18FD-4B3B-AA18-8461BF369701}" srcOrd="0" destOrd="0" presId="urn:microsoft.com/office/officeart/2005/8/layout/hierarchy2"/>
    <dgm:cxn modelId="{3222EAD9-68C4-4712-82C3-5D1CF7978945}" type="presParOf" srcId="{9B93787D-5925-477F-9D65-ABE94A833203}" destId="{5466F83A-E2FC-4662-A9E2-D4414CDEBCBD}" srcOrd="1" destOrd="0" presId="urn:microsoft.com/office/officeart/2005/8/layout/hierarchy2"/>
    <dgm:cxn modelId="{94F8BC0D-24F9-4726-B489-8314CECC9728}" type="presParOf" srcId="{A87CB0D4-4829-419B-B13F-BA96B0BB4126}" destId="{283FFDA0-063A-4E54-B66E-90CC52C7F76F}" srcOrd="2" destOrd="0" presId="urn:microsoft.com/office/officeart/2005/8/layout/hierarchy2"/>
    <dgm:cxn modelId="{86CEC5F7-D640-4F8B-9619-73E183E5AC5E}" type="presParOf" srcId="{283FFDA0-063A-4E54-B66E-90CC52C7F76F}" destId="{4BA26F02-4EED-470B-A09E-5159934E32C0}" srcOrd="0" destOrd="0" presId="urn:microsoft.com/office/officeart/2005/8/layout/hierarchy2"/>
    <dgm:cxn modelId="{AC519113-3CF7-4F20-B579-90681471FE0B}" type="presParOf" srcId="{A87CB0D4-4829-419B-B13F-BA96B0BB4126}" destId="{BE1D2A2A-B885-46E0-9334-2CBDDC94A268}" srcOrd="3" destOrd="0" presId="urn:microsoft.com/office/officeart/2005/8/layout/hierarchy2"/>
    <dgm:cxn modelId="{0910831A-5868-4C6E-8184-4B3E69972176}" type="presParOf" srcId="{BE1D2A2A-B885-46E0-9334-2CBDDC94A268}" destId="{3D7CDBB8-546D-4C85-9BDB-51C34E5A814E}" srcOrd="0" destOrd="0" presId="urn:microsoft.com/office/officeart/2005/8/layout/hierarchy2"/>
    <dgm:cxn modelId="{4D679039-C92A-4F1B-A150-D238DA2DA6C9}" type="presParOf" srcId="{BE1D2A2A-B885-46E0-9334-2CBDDC94A268}" destId="{EAFC31EA-A3C3-4323-BC7A-27C9FD7D9B5E}" srcOrd="1" destOrd="0" presId="urn:microsoft.com/office/officeart/2005/8/layout/hierarchy2"/>
    <dgm:cxn modelId="{41227D0F-6E04-45E7-B1EC-6404046AD798}" type="presParOf" srcId="{EAFC31EA-A3C3-4323-BC7A-27C9FD7D9B5E}" destId="{31C2B082-032F-485A-9857-63B6CE206109}" srcOrd="0" destOrd="0" presId="urn:microsoft.com/office/officeart/2005/8/layout/hierarchy2"/>
    <dgm:cxn modelId="{7EA721D2-C22F-42F7-AD2A-4C095C2617E6}" type="presParOf" srcId="{31C2B082-032F-485A-9857-63B6CE206109}" destId="{7759C0D9-484F-4808-AEDA-3793E4AE66FB}" srcOrd="0" destOrd="0" presId="urn:microsoft.com/office/officeart/2005/8/layout/hierarchy2"/>
    <dgm:cxn modelId="{ABC97F6C-CBAA-43CE-90F8-43A9D58DAFE8}" type="presParOf" srcId="{EAFC31EA-A3C3-4323-BC7A-27C9FD7D9B5E}" destId="{C66AB476-11A0-41C4-B00D-F35D6A28BED6}" srcOrd="1" destOrd="0" presId="urn:microsoft.com/office/officeart/2005/8/layout/hierarchy2"/>
    <dgm:cxn modelId="{C6964E22-66C4-46D5-9F08-00565DD41BEB}" type="presParOf" srcId="{C66AB476-11A0-41C4-B00D-F35D6A28BED6}" destId="{F9C0187C-B9B9-4F59-8CAB-44C286AA5CC6}" srcOrd="0" destOrd="0" presId="urn:microsoft.com/office/officeart/2005/8/layout/hierarchy2"/>
    <dgm:cxn modelId="{F936544F-6C61-4BDB-B315-8D01F2D95F65}" type="presParOf" srcId="{C66AB476-11A0-41C4-B00D-F35D6A28BED6}" destId="{3E8E5DA5-59BE-4A7D-81C1-EEC3879E5FDD}" srcOrd="1" destOrd="0" presId="urn:microsoft.com/office/officeart/2005/8/layout/hierarchy2"/>
    <dgm:cxn modelId="{494D0691-4C2A-437A-BC3C-E651AC0FC671}" type="presParOf" srcId="{3E8E5DA5-59BE-4A7D-81C1-EEC3879E5FDD}" destId="{D52535BF-7678-425F-8391-68FED3DF1FD2}" srcOrd="0" destOrd="0" presId="urn:microsoft.com/office/officeart/2005/8/layout/hierarchy2"/>
    <dgm:cxn modelId="{CD3E1591-C20E-4808-A6D3-DB7BC37538A9}" type="presParOf" srcId="{D52535BF-7678-425F-8391-68FED3DF1FD2}" destId="{4D307990-7310-4EA2-BBAD-3768F065354B}" srcOrd="0" destOrd="0" presId="urn:microsoft.com/office/officeart/2005/8/layout/hierarchy2"/>
    <dgm:cxn modelId="{BF85F425-34AF-4205-A2A3-6B9A466E7153}" type="presParOf" srcId="{3E8E5DA5-59BE-4A7D-81C1-EEC3879E5FDD}" destId="{218B6ACB-155F-45EE-8A37-70038940F378}" srcOrd="1" destOrd="0" presId="urn:microsoft.com/office/officeart/2005/8/layout/hierarchy2"/>
    <dgm:cxn modelId="{FB402753-B73B-4942-A3C7-DAD732C67347}" type="presParOf" srcId="{218B6ACB-155F-45EE-8A37-70038940F378}" destId="{DAB7D7DA-AABD-4FC5-BEF7-B8F0AA614BDD}" srcOrd="0" destOrd="0" presId="urn:microsoft.com/office/officeart/2005/8/layout/hierarchy2"/>
    <dgm:cxn modelId="{2803AC0B-84A6-4E73-B1F0-5F4F8D38C58A}" type="presParOf" srcId="{218B6ACB-155F-45EE-8A37-70038940F378}" destId="{A93DEF83-4371-4E62-B606-11479F411896}" srcOrd="1" destOrd="0" presId="urn:microsoft.com/office/officeart/2005/8/layout/hierarchy2"/>
    <dgm:cxn modelId="{3784CAC4-E13D-483D-98E2-072E2CA73070}" type="presParOf" srcId="{3E8E5DA5-59BE-4A7D-81C1-EEC3879E5FDD}" destId="{8E5771E2-20A6-4ED5-B56E-6B432FE22152}" srcOrd="2" destOrd="0" presId="urn:microsoft.com/office/officeart/2005/8/layout/hierarchy2"/>
    <dgm:cxn modelId="{F5BAD8DB-E118-4867-BD91-89AA9A2436D4}" type="presParOf" srcId="{8E5771E2-20A6-4ED5-B56E-6B432FE22152}" destId="{FA4C6096-53D0-4C1C-9874-FEC530F7405A}" srcOrd="0" destOrd="0" presId="urn:microsoft.com/office/officeart/2005/8/layout/hierarchy2"/>
    <dgm:cxn modelId="{A3E7977C-CBDD-4EAD-81E1-4BE6C836125E}" type="presParOf" srcId="{3E8E5DA5-59BE-4A7D-81C1-EEC3879E5FDD}" destId="{4150EA93-1586-4537-982B-54E78CF09816}" srcOrd="3" destOrd="0" presId="urn:microsoft.com/office/officeart/2005/8/layout/hierarchy2"/>
    <dgm:cxn modelId="{CF31DA93-E0E6-4EE2-B2B6-16703E997DB5}" type="presParOf" srcId="{4150EA93-1586-4537-982B-54E78CF09816}" destId="{5B4CE3C1-E079-4C6F-B661-B0ED499278E9}" srcOrd="0" destOrd="0" presId="urn:microsoft.com/office/officeart/2005/8/layout/hierarchy2"/>
    <dgm:cxn modelId="{7D25B65B-F602-408D-91F0-373912640207}" type="presParOf" srcId="{4150EA93-1586-4537-982B-54E78CF09816}" destId="{7635C484-639A-4ED7-A4FE-427CA70F20EC}" srcOrd="1" destOrd="0" presId="urn:microsoft.com/office/officeart/2005/8/layout/hierarchy2"/>
    <dgm:cxn modelId="{84C9D2D2-AEDD-4DA9-AE48-F88EC23ACF0F}" type="presParOf" srcId="{EAFC31EA-A3C3-4323-BC7A-27C9FD7D9B5E}" destId="{6D9B8EB9-C74E-4A1D-A529-C218A8BDB4B4}" srcOrd="2" destOrd="0" presId="urn:microsoft.com/office/officeart/2005/8/layout/hierarchy2"/>
    <dgm:cxn modelId="{8406C3DD-75BA-4372-B2D5-2B2685F34862}" type="presParOf" srcId="{6D9B8EB9-C74E-4A1D-A529-C218A8BDB4B4}" destId="{D48B9651-2156-41A1-8D85-A680C05B18BC}" srcOrd="0" destOrd="0" presId="urn:microsoft.com/office/officeart/2005/8/layout/hierarchy2"/>
    <dgm:cxn modelId="{45116ED5-7952-43A8-AB91-73EE4FA765EC}" type="presParOf" srcId="{EAFC31EA-A3C3-4323-BC7A-27C9FD7D9B5E}" destId="{3AB25B7A-E876-4389-A5BB-74FB5D35B54F}" srcOrd="3" destOrd="0" presId="urn:microsoft.com/office/officeart/2005/8/layout/hierarchy2"/>
    <dgm:cxn modelId="{42A21357-A4A5-49FD-BCCA-3446F180B73C}" type="presParOf" srcId="{3AB25B7A-E876-4389-A5BB-74FB5D35B54F}" destId="{40A65A3B-105F-4E21-B648-502ADB8855BC}" srcOrd="0" destOrd="0" presId="urn:microsoft.com/office/officeart/2005/8/layout/hierarchy2"/>
    <dgm:cxn modelId="{3BD03264-79E1-45D4-B2D2-4DDEA43704C0}" type="presParOf" srcId="{3AB25B7A-E876-4389-A5BB-74FB5D35B54F}" destId="{EEC00133-B25A-40C6-8CD0-B79E88959EFA}" srcOrd="1" destOrd="0" presId="urn:microsoft.com/office/officeart/2005/8/layout/hierarchy2"/>
    <dgm:cxn modelId="{2DAA0963-B380-41DA-A350-8227BEF1D174}" type="presParOf" srcId="{EEC00133-B25A-40C6-8CD0-B79E88959EFA}" destId="{50B6E506-2981-4F81-A7F2-F4F82EFDFD2A}" srcOrd="0" destOrd="0" presId="urn:microsoft.com/office/officeart/2005/8/layout/hierarchy2"/>
    <dgm:cxn modelId="{95AF256F-359B-4DA1-AA32-EA5E07B8DA67}" type="presParOf" srcId="{50B6E506-2981-4F81-A7F2-F4F82EFDFD2A}" destId="{9513286F-3CE6-4FC5-AA91-63588E30AE89}" srcOrd="0" destOrd="0" presId="urn:microsoft.com/office/officeart/2005/8/layout/hierarchy2"/>
    <dgm:cxn modelId="{B5E2E478-7324-409E-9A59-C97D9033AFED}" type="presParOf" srcId="{EEC00133-B25A-40C6-8CD0-B79E88959EFA}" destId="{6674D62B-7653-4D22-B011-FB832D6178F6}" srcOrd="1" destOrd="0" presId="urn:microsoft.com/office/officeart/2005/8/layout/hierarchy2"/>
    <dgm:cxn modelId="{5B042FCD-4575-4077-87C4-BBCE26C2931A}" type="presParOf" srcId="{6674D62B-7653-4D22-B011-FB832D6178F6}" destId="{11D4A225-C096-4CA5-BA19-C214CC35F4C5}" srcOrd="0" destOrd="0" presId="urn:microsoft.com/office/officeart/2005/8/layout/hierarchy2"/>
    <dgm:cxn modelId="{EF084156-08A0-4DAA-A12A-95AA00AC9603}" type="presParOf" srcId="{6674D62B-7653-4D22-B011-FB832D6178F6}" destId="{29465F23-B567-4A13-8773-5CA182E7CB4F}" srcOrd="1" destOrd="0" presId="urn:microsoft.com/office/officeart/2005/8/layout/hierarchy2"/>
    <dgm:cxn modelId="{7BA16C75-32F0-4E3E-AB88-908EEDF4A617}" type="presParOf" srcId="{EEC00133-B25A-40C6-8CD0-B79E88959EFA}" destId="{8AD77EB6-B1DB-452A-8B87-53776076FDD4}" srcOrd="2" destOrd="0" presId="urn:microsoft.com/office/officeart/2005/8/layout/hierarchy2"/>
    <dgm:cxn modelId="{9A94F422-23AF-41A9-820F-A0EBC4FE56E1}" type="presParOf" srcId="{8AD77EB6-B1DB-452A-8B87-53776076FDD4}" destId="{B556779F-3689-4F29-8FF4-7E5A6FBF1312}" srcOrd="0" destOrd="0" presId="urn:microsoft.com/office/officeart/2005/8/layout/hierarchy2"/>
    <dgm:cxn modelId="{C0438A8C-7B23-406F-8E66-A7ED57459831}" type="presParOf" srcId="{EEC00133-B25A-40C6-8CD0-B79E88959EFA}" destId="{7B35EB57-0BA0-45A3-934E-A62848BB2E44}" srcOrd="3" destOrd="0" presId="urn:microsoft.com/office/officeart/2005/8/layout/hierarchy2"/>
    <dgm:cxn modelId="{D426C4B0-543B-4571-BA78-5D4606366599}" type="presParOf" srcId="{7B35EB57-0BA0-45A3-934E-A62848BB2E44}" destId="{3F55BC42-D5D5-4226-961A-966CE9E6BEEA}" srcOrd="0" destOrd="0" presId="urn:microsoft.com/office/officeart/2005/8/layout/hierarchy2"/>
    <dgm:cxn modelId="{86003152-734D-4B54-BD0C-7ED479BA6372}" type="presParOf" srcId="{7B35EB57-0BA0-45A3-934E-A62848BB2E44}" destId="{F1C722C3-1420-4C90-A517-F86DCBB352D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F919A0-1226-4E69-B6F7-615993810AB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NZ"/>
        </a:p>
      </dgm:t>
    </dgm:pt>
    <dgm:pt modelId="{560DDAA1-BE62-4CDA-A239-833963574733}">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At-Risk Infant</a:t>
          </a:r>
          <a:endParaRPr lang="en-NZ" sz="1200" dirty="0"/>
        </a:p>
      </dgm:t>
    </dgm:pt>
    <dgm:pt modelId="{567D626F-A138-4270-A297-97A01BC1F8C9}" type="parTrans" cxnId="{2FFF67EC-B5EE-44F1-9968-85157CEE3329}">
      <dgm:prSet/>
      <dgm:spPr/>
      <dgm:t>
        <a:bodyPr/>
        <a:lstStyle/>
        <a:p>
          <a:endParaRPr lang="en-NZ" sz="2800"/>
        </a:p>
      </dgm:t>
    </dgm:pt>
    <dgm:pt modelId="{20C76D8C-B3FD-4799-8C77-7EC0ECC0BC6C}" type="sibTrans" cxnId="{2FFF67EC-B5EE-44F1-9968-85157CEE3329}">
      <dgm:prSet/>
      <dgm:spPr/>
      <dgm:t>
        <a:bodyPr/>
        <a:lstStyle/>
        <a:p>
          <a:endParaRPr lang="en-NZ" sz="2800"/>
        </a:p>
      </dgm:t>
    </dgm:pt>
    <dgm:pt modelId="{48F9E2C4-7F70-4E36-AC9D-C6F970A7151B}">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40% Dextrose Gel</a:t>
          </a:r>
          <a:endParaRPr lang="en-NZ" sz="1200" dirty="0"/>
        </a:p>
      </dgm:t>
    </dgm:pt>
    <dgm:pt modelId="{4A65E660-1080-48CB-9D13-B8CE8A427692}" type="parTrans" cxnId="{2E116CF9-9143-4C0E-9A2D-B955F7C533CE}">
      <dgm:prSet custT="1">
        <dgm:style>
          <a:lnRef idx="0">
            <a:scrgbClr r="0" g="0" b="0"/>
          </a:lnRef>
          <a:fillRef idx="0">
            <a:scrgbClr r="0" g="0" b="0"/>
          </a:fillRef>
          <a:effectRef idx="0">
            <a:scrgbClr r="0" g="0" b="0"/>
          </a:effectRef>
          <a:fontRef idx="minor">
            <a:schemeClr val="tx1"/>
          </a:fontRef>
        </dgm:style>
      </dgm:prSet>
      <dgm:spPr>
        <a:noFill/>
        <a:ln w="19050" cap="flat" cmpd="sng" algn="ctr">
          <a:solidFill>
            <a:schemeClr val="accent1"/>
          </a:solidFill>
          <a:prstDash val="solid"/>
          <a:round/>
          <a:headEnd type="none" w="med" len="med"/>
          <a:tailEnd type="arrow" w="med" len="med"/>
        </a:ln>
      </dgm:spPr>
      <dgm:t>
        <a:bodyPr/>
        <a:lstStyle/>
        <a:p>
          <a:endParaRPr lang="en-NZ" sz="800"/>
        </a:p>
      </dgm:t>
    </dgm:pt>
    <dgm:pt modelId="{6DDC951A-AC45-4A81-AEB8-B1981ABB664B}" type="sibTrans" cxnId="{2E116CF9-9143-4C0E-9A2D-B955F7C533CE}">
      <dgm:prSet/>
      <dgm:spPr/>
      <dgm:t>
        <a:bodyPr/>
        <a:lstStyle/>
        <a:p>
          <a:endParaRPr lang="en-NZ" sz="2800"/>
        </a:p>
      </dgm:t>
    </dgm:pt>
    <dgm:pt modelId="{8C98CD69-0615-4417-809E-B130AE588DB9}">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Hypoglycaemia</a:t>
          </a:r>
          <a:endParaRPr lang="en-NZ" sz="1200" dirty="0"/>
        </a:p>
      </dgm:t>
    </dgm:pt>
    <dgm:pt modelId="{07586979-F86B-4B8B-B3E9-0D8D716E4ADF}" type="parTrans" cxnId="{21E982E0-4FF5-4BAB-A8B2-2431F4E3FE0F}">
      <dgm:prSet custT="1">
        <dgm:style>
          <a:lnRef idx="0">
            <a:scrgbClr r="0" g="0" b="0"/>
          </a:lnRef>
          <a:fillRef idx="0">
            <a:scrgbClr r="0" g="0" b="0"/>
          </a:fillRef>
          <a:effectRef idx="0">
            <a:scrgbClr r="0" g="0" b="0"/>
          </a:effectRef>
          <a:fontRef idx="minor">
            <a:schemeClr val="tx1"/>
          </a:fontRef>
        </dgm:style>
      </dgm:prSet>
      <dgm:spPr>
        <a:noFill/>
        <a:ln w="19050" cap="flat" cmpd="sng" algn="ctr">
          <a:solidFill>
            <a:schemeClr val="accent1"/>
          </a:solidFill>
          <a:prstDash val="solid"/>
          <a:round/>
          <a:headEnd type="none" w="med" len="med"/>
          <a:tailEnd type="arrow" w="med" len="med"/>
        </a:ln>
      </dgm:spPr>
      <dgm:t>
        <a:bodyPr/>
        <a:lstStyle/>
        <a:p>
          <a:endParaRPr lang="en-NZ" sz="800"/>
        </a:p>
      </dgm:t>
    </dgm:pt>
    <dgm:pt modelId="{8792EF11-E87B-40D4-8294-8F62DA982C7A}" type="sibTrans" cxnId="{21E982E0-4FF5-4BAB-A8B2-2431F4E3FE0F}">
      <dgm:prSet/>
      <dgm:spPr/>
      <dgm:t>
        <a:bodyPr/>
        <a:lstStyle/>
        <a:p>
          <a:endParaRPr lang="en-NZ" sz="2800"/>
        </a:p>
      </dgm:t>
    </dgm:pt>
    <dgm:pt modelId="{A42C8AFA-0C59-459A-93BD-88669A14FFF5}">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No Hypoglycaemia</a:t>
          </a:r>
          <a:endParaRPr lang="en-NZ" sz="1200" dirty="0"/>
        </a:p>
      </dgm:t>
    </dgm:pt>
    <dgm:pt modelId="{EB17B402-3ABC-4219-A0C4-C3670174C639}" type="parTrans" cxnId="{D434E245-6FBF-4570-B833-23A282626434}">
      <dgm:prSet custT="1">
        <dgm:style>
          <a:lnRef idx="0">
            <a:scrgbClr r="0" g="0" b="0"/>
          </a:lnRef>
          <a:fillRef idx="0">
            <a:scrgbClr r="0" g="0" b="0"/>
          </a:fillRef>
          <a:effectRef idx="0">
            <a:scrgbClr r="0" g="0" b="0"/>
          </a:effectRef>
          <a:fontRef idx="minor">
            <a:schemeClr val="tx1"/>
          </a:fontRef>
        </dgm:style>
      </dgm:prSet>
      <dgm:spPr>
        <a:noFill/>
        <a:ln w="19050" cap="flat" cmpd="sng" algn="ctr">
          <a:solidFill>
            <a:schemeClr val="accent1"/>
          </a:solidFill>
          <a:prstDash val="solid"/>
          <a:round/>
          <a:headEnd type="none" w="med" len="med"/>
          <a:tailEnd type="arrow" w="med" len="med"/>
        </a:ln>
      </dgm:spPr>
      <dgm:t>
        <a:bodyPr/>
        <a:lstStyle/>
        <a:p>
          <a:endParaRPr lang="en-NZ" sz="800"/>
        </a:p>
      </dgm:t>
    </dgm:pt>
    <dgm:pt modelId="{511C584B-03E4-4C6E-BD8D-6342F811195E}" type="sibTrans" cxnId="{D434E245-6FBF-4570-B833-23A282626434}">
      <dgm:prSet/>
      <dgm:spPr/>
      <dgm:t>
        <a:bodyPr/>
        <a:lstStyle/>
        <a:p>
          <a:endParaRPr lang="en-NZ" sz="2800"/>
        </a:p>
      </dgm:t>
    </dgm:pt>
    <dgm:pt modelId="{F496B97D-E195-4771-9707-30624FA2751C}">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Placebo</a:t>
          </a:r>
          <a:endParaRPr lang="en-NZ" sz="1200" dirty="0"/>
        </a:p>
      </dgm:t>
    </dgm:pt>
    <dgm:pt modelId="{E2737453-C4A4-495C-B69F-5209B8A690F5}" type="parTrans" cxnId="{8C81C472-F0D8-4900-AF5E-F275107939F1}">
      <dgm:prSet custT="1">
        <dgm:style>
          <a:lnRef idx="0">
            <a:scrgbClr r="0" g="0" b="0"/>
          </a:lnRef>
          <a:fillRef idx="0">
            <a:scrgbClr r="0" g="0" b="0"/>
          </a:fillRef>
          <a:effectRef idx="0">
            <a:scrgbClr r="0" g="0" b="0"/>
          </a:effectRef>
          <a:fontRef idx="minor">
            <a:schemeClr val="tx1"/>
          </a:fontRef>
        </dgm:style>
      </dgm:prSet>
      <dgm:spPr>
        <a:noFill/>
        <a:ln w="19050" cap="flat" cmpd="sng" algn="ctr">
          <a:solidFill>
            <a:schemeClr val="accent1"/>
          </a:solidFill>
          <a:prstDash val="solid"/>
          <a:round/>
          <a:headEnd type="none" w="med" len="med"/>
          <a:tailEnd type="arrow" w="med" len="med"/>
        </a:ln>
      </dgm:spPr>
      <dgm:t>
        <a:bodyPr/>
        <a:lstStyle/>
        <a:p>
          <a:endParaRPr lang="en-NZ" sz="800"/>
        </a:p>
      </dgm:t>
    </dgm:pt>
    <dgm:pt modelId="{DD9CBC6A-FF4E-4457-BD16-A17A7878C6FA}" type="sibTrans" cxnId="{8C81C472-F0D8-4900-AF5E-F275107939F1}">
      <dgm:prSet/>
      <dgm:spPr/>
      <dgm:t>
        <a:bodyPr/>
        <a:lstStyle/>
        <a:p>
          <a:endParaRPr lang="en-NZ" sz="2800"/>
        </a:p>
      </dgm:t>
    </dgm:pt>
    <dgm:pt modelId="{60075AEC-040C-4B08-A775-9B7D8B5AD64E}">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US" sz="900" dirty="0" smtClean="0"/>
            <a:t>Cerebral Palsy ONLY</a:t>
          </a:r>
          <a:endParaRPr lang="en-NZ" sz="900" dirty="0"/>
        </a:p>
      </dgm:t>
    </dgm:pt>
    <dgm:pt modelId="{9EF9FC54-2E9B-41C8-8153-3CF51E6CE454}" type="parTrans" cxnId="{3732C847-9A16-42F5-AC11-E7E6B18DAFF8}">
      <dgm:prSet custT="1">
        <dgm:style>
          <a:lnRef idx="0">
            <a:scrgbClr r="0" g="0" b="0"/>
          </a:lnRef>
          <a:fillRef idx="0">
            <a:scrgbClr r="0" g="0" b="0"/>
          </a:fillRef>
          <a:effectRef idx="0">
            <a:scrgbClr r="0" g="0" b="0"/>
          </a:effectRef>
          <a:fontRef idx="minor">
            <a:schemeClr val="tx1"/>
          </a:fontRef>
        </dgm:style>
      </dgm:prSet>
      <dgm:spPr>
        <a:noFill/>
        <a:ln w="19050" cap="flat" cmpd="sng" algn="ctr">
          <a:solidFill>
            <a:schemeClr val="accent1"/>
          </a:solidFill>
          <a:prstDash val="solid"/>
          <a:round/>
          <a:headEnd type="none" w="med" len="med"/>
          <a:tailEnd type="arrow" w="med" len="med"/>
        </a:ln>
      </dgm:spPr>
      <dgm:t>
        <a:bodyPr/>
        <a:lstStyle/>
        <a:p>
          <a:endParaRPr lang="en-NZ" sz="800"/>
        </a:p>
      </dgm:t>
    </dgm:pt>
    <dgm:pt modelId="{CEDF2F86-3929-4382-85B5-F8B6B4DA96B2}" type="sibTrans" cxnId="{3732C847-9A16-42F5-AC11-E7E6B18DAFF8}">
      <dgm:prSet/>
      <dgm:spPr/>
      <dgm:t>
        <a:bodyPr/>
        <a:lstStyle/>
        <a:p>
          <a:endParaRPr lang="en-NZ" sz="2800"/>
        </a:p>
      </dgm:t>
    </dgm:pt>
    <dgm:pt modelId="{B3BFF181-26E0-4DA5-809D-FDAE98642D6D}">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US" sz="900" dirty="0" smtClean="0"/>
            <a:t>Epilepsy ONLY</a:t>
          </a:r>
          <a:endParaRPr lang="en-NZ" sz="900" dirty="0"/>
        </a:p>
      </dgm:t>
    </dgm:pt>
    <dgm:pt modelId="{F6DDCE60-2EEC-4A77-BD80-34C16C8CF643}" type="parTrans" cxnId="{41CF1780-5EB6-4F8E-8176-3D25AC9CEA30}">
      <dgm:prSet custT="1">
        <dgm:style>
          <a:lnRef idx="0">
            <a:scrgbClr r="0" g="0" b="0"/>
          </a:lnRef>
          <a:fillRef idx="0">
            <a:scrgbClr r="0" g="0" b="0"/>
          </a:fillRef>
          <a:effectRef idx="0">
            <a:scrgbClr r="0" g="0" b="0"/>
          </a:effectRef>
          <a:fontRef idx="minor">
            <a:schemeClr val="tx1"/>
          </a:fontRef>
        </dgm:style>
      </dgm:prSet>
      <dgm:spPr>
        <a:noFill/>
        <a:ln w="19050" cap="flat" cmpd="sng" algn="ctr">
          <a:solidFill>
            <a:schemeClr val="accent1"/>
          </a:solidFill>
          <a:prstDash val="solid"/>
          <a:round/>
          <a:headEnd type="none" w="med" len="med"/>
          <a:tailEnd type="arrow" w="med" len="med"/>
        </a:ln>
      </dgm:spPr>
      <dgm:t>
        <a:bodyPr/>
        <a:lstStyle/>
        <a:p>
          <a:endParaRPr lang="en-NZ" sz="800" dirty="0"/>
        </a:p>
      </dgm:t>
    </dgm:pt>
    <dgm:pt modelId="{9F9DC61D-E05A-41EA-BCF3-515807AB3F80}" type="sibTrans" cxnId="{41CF1780-5EB6-4F8E-8176-3D25AC9CEA30}">
      <dgm:prSet/>
      <dgm:spPr/>
      <dgm:t>
        <a:bodyPr/>
        <a:lstStyle/>
        <a:p>
          <a:endParaRPr lang="en-NZ" sz="2800"/>
        </a:p>
      </dgm:t>
    </dgm:pt>
    <dgm:pt modelId="{3CB82A22-A22B-4173-B47E-D3586D357A11}">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Hypoglycaemia</a:t>
          </a:r>
          <a:endParaRPr lang="en-NZ" sz="1200" dirty="0"/>
        </a:p>
      </dgm:t>
    </dgm:pt>
    <dgm:pt modelId="{89919388-A16A-43FC-94F0-0F23CA6A0FC9}" type="parTrans" cxnId="{7B9CE1EE-D4CC-42FF-BA79-D72BBB53CE96}">
      <dgm:prSet custT="1">
        <dgm:style>
          <a:lnRef idx="0">
            <a:scrgbClr r="0" g="0" b="0"/>
          </a:lnRef>
          <a:fillRef idx="0">
            <a:scrgbClr r="0" g="0" b="0"/>
          </a:fillRef>
          <a:effectRef idx="0">
            <a:scrgbClr r="0" g="0" b="0"/>
          </a:effectRef>
          <a:fontRef idx="minor">
            <a:schemeClr val="tx1"/>
          </a:fontRef>
        </dgm:style>
      </dgm:prSet>
      <dgm:spPr>
        <a:noFill/>
        <a:ln w="19050" cap="flat" cmpd="sng" algn="ctr">
          <a:solidFill>
            <a:schemeClr val="accent1"/>
          </a:solidFill>
          <a:prstDash val="solid"/>
          <a:round/>
          <a:headEnd type="none" w="med" len="med"/>
          <a:tailEnd type="arrow" w="med" len="med"/>
        </a:ln>
      </dgm:spPr>
      <dgm:t>
        <a:bodyPr/>
        <a:lstStyle/>
        <a:p>
          <a:endParaRPr lang="en-NZ" sz="800"/>
        </a:p>
      </dgm:t>
    </dgm:pt>
    <dgm:pt modelId="{CF7F9E3D-A393-4F3F-8F04-6BB9514A0456}" type="sibTrans" cxnId="{7B9CE1EE-D4CC-42FF-BA79-D72BBB53CE96}">
      <dgm:prSet/>
      <dgm:spPr/>
      <dgm:t>
        <a:bodyPr/>
        <a:lstStyle/>
        <a:p>
          <a:endParaRPr lang="en-NZ" sz="2800"/>
        </a:p>
      </dgm:t>
    </dgm:pt>
    <dgm:pt modelId="{C2BE99C8-ED3C-445D-8947-5702A6B09745}">
      <dgm:prSet phldrT="[Text]" custT="1">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NZ" sz="1200" dirty="0" smtClean="0"/>
            <a:t>No Hypoglycaemia</a:t>
          </a:r>
          <a:endParaRPr lang="en-NZ" sz="1200" dirty="0"/>
        </a:p>
      </dgm:t>
    </dgm:pt>
    <dgm:pt modelId="{BB3007D0-6ED4-4A05-B114-D1489CED1A20}" type="parTrans" cxnId="{F1390D02-22A1-4C74-B537-75F8D1FCEEFE}">
      <dgm:prSet custT="1">
        <dgm:style>
          <a:lnRef idx="0">
            <a:scrgbClr r="0" g="0" b="0"/>
          </a:lnRef>
          <a:fillRef idx="0">
            <a:scrgbClr r="0" g="0" b="0"/>
          </a:fillRef>
          <a:effectRef idx="0">
            <a:scrgbClr r="0" g="0" b="0"/>
          </a:effectRef>
          <a:fontRef idx="minor">
            <a:schemeClr val="tx1"/>
          </a:fontRef>
        </dgm:style>
      </dgm:prSet>
      <dgm:spPr>
        <a:noFill/>
        <a:ln w="19050" cap="flat" cmpd="sng" algn="ctr">
          <a:solidFill>
            <a:schemeClr val="accent1"/>
          </a:solidFill>
          <a:prstDash val="solid"/>
          <a:round/>
          <a:headEnd type="none" w="med" len="med"/>
          <a:tailEnd type="arrow" w="med" len="med"/>
        </a:ln>
      </dgm:spPr>
      <dgm:t>
        <a:bodyPr/>
        <a:lstStyle/>
        <a:p>
          <a:endParaRPr lang="en-NZ" sz="800"/>
        </a:p>
      </dgm:t>
    </dgm:pt>
    <dgm:pt modelId="{EB91BC32-E2A2-423D-91F3-AD801D55FEB8}" type="sibTrans" cxnId="{F1390D02-22A1-4C74-B537-75F8D1FCEEFE}">
      <dgm:prSet/>
      <dgm:spPr/>
      <dgm:t>
        <a:bodyPr/>
        <a:lstStyle/>
        <a:p>
          <a:endParaRPr lang="en-NZ" sz="2800"/>
        </a:p>
      </dgm:t>
    </dgm:pt>
    <dgm:pt modelId="{FE505535-C78F-4100-BABF-5116F4E7190C}">
      <dgm:prSet phldrT="[Text]">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US" smtClean="0"/>
            <a:t>Learning Disability ONLY</a:t>
          </a:r>
          <a:endParaRPr lang="en-NZ" dirty="0"/>
        </a:p>
      </dgm:t>
    </dgm:pt>
    <dgm:pt modelId="{83178EF1-4049-49DA-B5E2-4C384A5A9B6E}" type="parTrans" cxnId="{9C6F97EC-BA3D-45CB-871D-8CDEC6590616}">
      <dgm:prSet>
        <dgm:style>
          <a:lnRef idx="0">
            <a:scrgbClr r="0" g="0" b="0"/>
          </a:lnRef>
          <a:fillRef idx="0">
            <a:scrgbClr r="0" g="0" b="0"/>
          </a:fillRef>
          <a:effectRef idx="0">
            <a:scrgbClr r="0" g="0" b="0"/>
          </a:effectRef>
          <a:fontRef idx="minor">
            <a:schemeClr val="tx1"/>
          </a:fontRef>
        </dgm:style>
      </dgm:prSet>
      <dgm:spPr>
        <a:noFill/>
        <a:ln w="19050" cap="flat" cmpd="sng" algn="ctr">
          <a:solidFill>
            <a:schemeClr val="accent1"/>
          </a:solidFill>
          <a:prstDash val="solid"/>
          <a:round/>
          <a:headEnd type="none" w="med" len="med"/>
          <a:tailEnd type="arrow" w="med" len="med"/>
        </a:ln>
      </dgm:spPr>
      <dgm:t>
        <a:bodyPr/>
        <a:lstStyle/>
        <a:p>
          <a:endParaRPr lang="en-US"/>
        </a:p>
      </dgm:t>
    </dgm:pt>
    <dgm:pt modelId="{5D1E739A-2A74-4870-819B-0F300B5CBA28}" type="sibTrans" cxnId="{9C6F97EC-BA3D-45CB-871D-8CDEC6590616}">
      <dgm:prSet/>
      <dgm:spPr/>
      <dgm:t>
        <a:bodyPr/>
        <a:lstStyle/>
        <a:p>
          <a:endParaRPr lang="en-US"/>
        </a:p>
      </dgm:t>
    </dgm:pt>
    <dgm:pt modelId="{59EC219D-52AF-4B9C-BFBD-488E08D69953}">
      <dgm:prSet phldrT="[Text]">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US" dirty="0" smtClean="0"/>
            <a:t>Severe Learning Disability ONLY</a:t>
          </a:r>
          <a:endParaRPr lang="en-NZ" dirty="0"/>
        </a:p>
      </dgm:t>
    </dgm:pt>
    <dgm:pt modelId="{D97C44F6-88C4-4730-8BB6-A4EC8896CF3F}" type="parTrans" cxnId="{94EDCACC-335F-4F83-B2F6-F549DE4C8330}">
      <dgm:prSet>
        <dgm:style>
          <a:lnRef idx="0">
            <a:scrgbClr r="0" g="0" b="0"/>
          </a:lnRef>
          <a:fillRef idx="0">
            <a:scrgbClr r="0" g="0" b="0"/>
          </a:fillRef>
          <a:effectRef idx="0">
            <a:scrgbClr r="0" g="0" b="0"/>
          </a:effectRef>
          <a:fontRef idx="minor">
            <a:schemeClr val="tx1"/>
          </a:fontRef>
        </dgm:style>
      </dgm:prSet>
      <dgm:spPr>
        <a:noFill/>
        <a:ln w="19050" cap="flat" cmpd="sng" algn="ctr">
          <a:solidFill>
            <a:schemeClr val="accent1"/>
          </a:solidFill>
          <a:prstDash val="solid"/>
          <a:round/>
          <a:headEnd type="none" w="med" len="med"/>
          <a:tailEnd type="arrow" w="med" len="med"/>
        </a:ln>
      </dgm:spPr>
      <dgm:t>
        <a:bodyPr/>
        <a:lstStyle/>
        <a:p>
          <a:endParaRPr lang="en-US"/>
        </a:p>
      </dgm:t>
    </dgm:pt>
    <dgm:pt modelId="{1A70E538-3FAB-4E45-90B7-2B3CBBCBC9C5}" type="sibTrans" cxnId="{94EDCACC-335F-4F83-B2F6-F549DE4C8330}">
      <dgm:prSet/>
      <dgm:spPr/>
      <dgm:t>
        <a:bodyPr/>
        <a:lstStyle/>
        <a:p>
          <a:endParaRPr lang="en-US"/>
        </a:p>
      </dgm:t>
    </dgm:pt>
    <dgm:pt modelId="{6917B1FB-129E-47F3-8EC6-31E7FAD794D4}">
      <dgm:prSet phldrT="[Text]">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US" smtClean="0"/>
            <a:t>Vision Disorder ONLY</a:t>
          </a:r>
          <a:endParaRPr lang="en-NZ" dirty="0"/>
        </a:p>
      </dgm:t>
    </dgm:pt>
    <dgm:pt modelId="{085FA084-464F-423B-9F6B-647DAE5F929D}" type="parTrans" cxnId="{D225B17D-8615-4147-867B-EFB60D7A59EE}">
      <dgm:prSet>
        <dgm:style>
          <a:lnRef idx="0">
            <a:scrgbClr r="0" g="0" b="0"/>
          </a:lnRef>
          <a:fillRef idx="0">
            <a:scrgbClr r="0" g="0" b="0"/>
          </a:fillRef>
          <a:effectRef idx="0">
            <a:scrgbClr r="0" g="0" b="0"/>
          </a:effectRef>
          <a:fontRef idx="minor">
            <a:schemeClr val="tx1"/>
          </a:fontRef>
        </dgm:style>
      </dgm:prSet>
      <dgm:spPr>
        <a:noFill/>
        <a:ln w="19050" cap="flat" cmpd="sng" algn="ctr">
          <a:solidFill>
            <a:schemeClr val="accent1"/>
          </a:solidFill>
          <a:prstDash val="solid"/>
          <a:round/>
          <a:headEnd type="none" w="med" len="med"/>
          <a:tailEnd type="arrow" w="med" len="med"/>
        </a:ln>
      </dgm:spPr>
      <dgm:t>
        <a:bodyPr/>
        <a:lstStyle/>
        <a:p>
          <a:endParaRPr lang="en-US"/>
        </a:p>
      </dgm:t>
    </dgm:pt>
    <dgm:pt modelId="{E6BACA55-DE98-4199-83C3-84F99FFADE1C}" type="sibTrans" cxnId="{D225B17D-8615-4147-867B-EFB60D7A59EE}">
      <dgm:prSet/>
      <dgm:spPr/>
      <dgm:t>
        <a:bodyPr/>
        <a:lstStyle/>
        <a:p>
          <a:endParaRPr lang="en-US"/>
        </a:p>
      </dgm:t>
    </dgm:pt>
    <dgm:pt modelId="{7B63A256-BB06-4B93-BCCF-76870C6901F5}">
      <dgm:prSet phldrT="[Text]">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US" dirty="0" smtClean="0"/>
            <a:t>2 Comorbidities</a:t>
          </a:r>
          <a:endParaRPr lang="en-NZ" dirty="0"/>
        </a:p>
      </dgm:t>
    </dgm:pt>
    <dgm:pt modelId="{E66A11CF-B6D1-4739-A697-C52132B43E39}" type="parTrans" cxnId="{559C61B3-E362-4FF8-B7A0-6F3DB16DEE5D}">
      <dgm:prSet>
        <dgm:style>
          <a:lnRef idx="0">
            <a:scrgbClr r="0" g="0" b="0"/>
          </a:lnRef>
          <a:fillRef idx="0">
            <a:scrgbClr r="0" g="0" b="0"/>
          </a:fillRef>
          <a:effectRef idx="0">
            <a:scrgbClr r="0" g="0" b="0"/>
          </a:effectRef>
          <a:fontRef idx="minor">
            <a:schemeClr val="tx1"/>
          </a:fontRef>
        </dgm:style>
      </dgm:prSet>
      <dgm:spPr>
        <a:noFill/>
        <a:ln w="19050" cap="flat" cmpd="sng" algn="ctr">
          <a:solidFill>
            <a:schemeClr val="accent1"/>
          </a:solidFill>
          <a:prstDash val="solid"/>
          <a:round/>
          <a:headEnd type="none" w="med" len="med"/>
          <a:tailEnd type="arrow" w="med" len="med"/>
        </a:ln>
      </dgm:spPr>
      <dgm:t>
        <a:bodyPr/>
        <a:lstStyle/>
        <a:p>
          <a:endParaRPr lang="en-US"/>
        </a:p>
      </dgm:t>
    </dgm:pt>
    <dgm:pt modelId="{8246D77F-2170-486E-9C84-203AE8EB5838}" type="sibTrans" cxnId="{559C61B3-E362-4FF8-B7A0-6F3DB16DEE5D}">
      <dgm:prSet/>
      <dgm:spPr/>
      <dgm:t>
        <a:bodyPr/>
        <a:lstStyle/>
        <a:p>
          <a:endParaRPr lang="en-US"/>
        </a:p>
      </dgm:t>
    </dgm:pt>
    <dgm:pt modelId="{F6549957-9EB1-4DBD-ADBE-FEF311D49D04}">
      <dgm:prSet phldrT="[Text]">
        <dgm:style>
          <a:lnRef idx="2">
            <a:schemeClr val="dk1"/>
          </a:lnRef>
          <a:fillRef idx="1">
            <a:schemeClr val="lt1"/>
          </a:fillRef>
          <a:effectRef idx="0">
            <a:schemeClr val="dk1"/>
          </a:effectRef>
          <a:fontRef idx="minor">
            <a:schemeClr val="dk1"/>
          </a:fontRef>
        </dgm:style>
      </dgm:prSet>
      <dgm:spPr>
        <a:solidFill>
          <a:schemeClr val="accent5">
            <a:lumMod val="20000"/>
            <a:lumOff val="80000"/>
          </a:schemeClr>
        </a:solidFill>
      </dgm:spPr>
      <dgm:t>
        <a:bodyPr/>
        <a:lstStyle/>
        <a:p>
          <a:r>
            <a:rPr lang="en-US" dirty="0" smtClean="0"/>
            <a:t>3+ Comorbidities</a:t>
          </a:r>
          <a:endParaRPr lang="en-NZ" dirty="0"/>
        </a:p>
      </dgm:t>
    </dgm:pt>
    <dgm:pt modelId="{2656A532-5F1B-4FF4-9D66-F997A0525131}" type="parTrans" cxnId="{E237A9FA-A057-4D1A-8F41-2797C3D05A6E}">
      <dgm:prSet>
        <dgm:style>
          <a:lnRef idx="0">
            <a:scrgbClr r="0" g="0" b="0"/>
          </a:lnRef>
          <a:fillRef idx="0">
            <a:scrgbClr r="0" g="0" b="0"/>
          </a:fillRef>
          <a:effectRef idx="0">
            <a:scrgbClr r="0" g="0" b="0"/>
          </a:effectRef>
          <a:fontRef idx="minor">
            <a:schemeClr val="tx1"/>
          </a:fontRef>
        </dgm:style>
      </dgm:prSet>
      <dgm:spPr>
        <a:noFill/>
        <a:ln w="19050" cap="flat" cmpd="sng" algn="ctr">
          <a:solidFill>
            <a:schemeClr val="accent1"/>
          </a:solidFill>
          <a:prstDash val="solid"/>
          <a:round/>
          <a:headEnd type="none" w="med" len="med"/>
          <a:tailEnd type="arrow" w="med" len="med"/>
        </a:ln>
      </dgm:spPr>
      <dgm:t>
        <a:bodyPr/>
        <a:lstStyle/>
        <a:p>
          <a:endParaRPr lang="en-US"/>
        </a:p>
      </dgm:t>
    </dgm:pt>
    <dgm:pt modelId="{9DB8DA39-D19E-438E-A0A0-3C00EC0D7FD6}" type="sibTrans" cxnId="{E237A9FA-A057-4D1A-8F41-2797C3D05A6E}">
      <dgm:prSet/>
      <dgm:spPr/>
      <dgm:t>
        <a:bodyPr/>
        <a:lstStyle/>
        <a:p>
          <a:endParaRPr lang="en-US"/>
        </a:p>
      </dgm:t>
    </dgm:pt>
    <dgm:pt modelId="{82D42D46-9426-436F-89AA-FF055925BD35}" type="pres">
      <dgm:prSet presAssocID="{D3F919A0-1226-4E69-B6F7-615993810ABC}" presName="diagram" presStyleCnt="0">
        <dgm:presLayoutVars>
          <dgm:chPref val="1"/>
          <dgm:dir/>
          <dgm:animOne val="branch"/>
          <dgm:animLvl val="lvl"/>
          <dgm:resizeHandles val="exact"/>
        </dgm:presLayoutVars>
      </dgm:prSet>
      <dgm:spPr/>
      <dgm:t>
        <a:bodyPr/>
        <a:lstStyle/>
        <a:p>
          <a:endParaRPr lang="en-NZ"/>
        </a:p>
      </dgm:t>
    </dgm:pt>
    <dgm:pt modelId="{A39BCE47-05A4-49F8-8FF3-202E74F7B81C}" type="pres">
      <dgm:prSet presAssocID="{560DDAA1-BE62-4CDA-A239-833963574733}" presName="root1" presStyleCnt="0"/>
      <dgm:spPr/>
    </dgm:pt>
    <dgm:pt modelId="{C02BFD68-B817-442C-BF19-93C71217EE95}" type="pres">
      <dgm:prSet presAssocID="{560DDAA1-BE62-4CDA-A239-833963574733}" presName="LevelOneTextNode" presStyleLbl="node0" presStyleIdx="0" presStyleCnt="1" custScaleX="206072" custScaleY="147169">
        <dgm:presLayoutVars>
          <dgm:chPref val="3"/>
        </dgm:presLayoutVars>
      </dgm:prSet>
      <dgm:spPr/>
      <dgm:t>
        <a:bodyPr/>
        <a:lstStyle/>
        <a:p>
          <a:endParaRPr lang="en-NZ"/>
        </a:p>
      </dgm:t>
    </dgm:pt>
    <dgm:pt modelId="{A87CB0D4-4829-419B-B13F-BA96B0BB4126}" type="pres">
      <dgm:prSet presAssocID="{560DDAA1-BE62-4CDA-A239-833963574733}" presName="level2hierChild" presStyleCnt="0"/>
      <dgm:spPr/>
    </dgm:pt>
    <dgm:pt modelId="{F3639F45-32FC-429F-893D-6CFD79459558}" type="pres">
      <dgm:prSet presAssocID="{4A65E660-1080-48CB-9D13-B8CE8A427692}" presName="conn2-1" presStyleLbl="parChTrans1D2" presStyleIdx="0" presStyleCnt="2"/>
      <dgm:spPr/>
      <dgm:t>
        <a:bodyPr/>
        <a:lstStyle/>
        <a:p>
          <a:endParaRPr lang="en-NZ"/>
        </a:p>
      </dgm:t>
    </dgm:pt>
    <dgm:pt modelId="{54BB8AB0-9FF6-498C-86AB-4F58D3C7FE61}" type="pres">
      <dgm:prSet presAssocID="{4A65E660-1080-48CB-9D13-B8CE8A427692}" presName="connTx" presStyleLbl="parChTrans1D2" presStyleIdx="0" presStyleCnt="2"/>
      <dgm:spPr/>
      <dgm:t>
        <a:bodyPr/>
        <a:lstStyle/>
        <a:p>
          <a:endParaRPr lang="en-NZ"/>
        </a:p>
      </dgm:t>
    </dgm:pt>
    <dgm:pt modelId="{39CB9955-D73E-46D4-8670-71C1A6E2EA91}" type="pres">
      <dgm:prSet presAssocID="{48F9E2C4-7F70-4E36-AC9D-C6F970A7151B}" presName="root2" presStyleCnt="0"/>
      <dgm:spPr/>
    </dgm:pt>
    <dgm:pt modelId="{32468EF8-96FA-4A0D-B933-91026EEA7EDA}" type="pres">
      <dgm:prSet presAssocID="{48F9E2C4-7F70-4E36-AC9D-C6F970A7151B}" presName="LevelTwoTextNode" presStyleLbl="node2" presStyleIdx="0" presStyleCnt="2" custScaleX="206072" custScaleY="147169">
        <dgm:presLayoutVars>
          <dgm:chPref val="3"/>
        </dgm:presLayoutVars>
      </dgm:prSet>
      <dgm:spPr/>
      <dgm:t>
        <a:bodyPr/>
        <a:lstStyle/>
        <a:p>
          <a:endParaRPr lang="en-NZ"/>
        </a:p>
      </dgm:t>
    </dgm:pt>
    <dgm:pt modelId="{E0EA3782-7D93-4259-8B08-A9D8CCAAC7F8}" type="pres">
      <dgm:prSet presAssocID="{48F9E2C4-7F70-4E36-AC9D-C6F970A7151B}" presName="level3hierChild" presStyleCnt="0"/>
      <dgm:spPr/>
    </dgm:pt>
    <dgm:pt modelId="{76024213-1911-4A95-8A99-860A75A145A3}" type="pres">
      <dgm:prSet presAssocID="{07586979-F86B-4B8B-B3E9-0D8D716E4ADF}" presName="conn2-1" presStyleLbl="parChTrans1D3" presStyleIdx="0" presStyleCnt="4"/>
      <dgm:spPr/>
      <dgm:t>
        <a:bodyPr/>
        <a:lstStyle/>
        <a:p>
          <a:endParaRPr lang="en-NZ"/>
        </a:p>
      </dgm:t>
    </dgm:pt>
    <dgm:pt modelId="{C45A43D2-00BD-4428-857D-9F7E3679FC42}" type="pres">
      <dgm:prSet presAssocID="{07586979-F86B-4B8B-B3E9-0D8D716E4ADF}" presName="connTx" presStyleLbl="parChTrans1D3" presStyleIdx="0" presStyleCnt="4"/>
      <dgm:spPr/>
      <dgm:t>
        <a:bodyPr/>
        <a:lstStyle/>
        <a:p>
          <a:endParaRPr lang="en-NZ"/>
        </a:p>
      </dgm:t>
    </dgm:pt>
    <dgm:pt modelId="{397C145D-7393-4B63-BECA-FABA561B9D15}" type="pres">
      <dgm:prSet presAssocID="{8C98CD69-0615-4417-809E-B130AE588DB9}" presName="root2" presStyleCnt="0"/>
      <dgm:spPr/>
    </dgm:pt>
    <dgm:pt modelId="{2F123ABC-C423-44F4-8236-EEFC4C9C002E}" type="pres">
      <dgm:prSet presAssocID="{8C98CD69-0615-4417-809E-B130AE588DB9}" presName="LevelTwoTextNode" presStyleLbl="node3" presStyleIdx="0" presStyleCnt="4" custScaleX="232938" custScaleY="147169">
        <dgm:presLayoutVars>
          <dgm:chPref val="3"/>
        </dgm:presLayoutVars>
      </dgm:prSet>
      <dgm:spPr/>
      <dgm:t>
        <a:bodyPr/>
        <a:lstStyle/>
        <a:p>
          <a:endParaRPr lang="en-NZ"/>
        </a:p>
      </dgm:t>
    </dgm:pt>
    <dgm:pt modelId="{0BA37632-392D-42A9-B218-EF5A138BFCEC}" type="pres">
      <dgm:prSet presAssocID="{8C98CD69-0615-4417-809E-B130AE588DB9}" presName="level3hierChild" presStyleCnt="0"/>
      <dgm:spPr/>
    </dgm:pt>
    <dgm:pt modelId="{4200FC02-040C-42C6-8DE5-E8D495D3B967}" type="pres">
      <dgm:prSet presAssocID="{9EF9FC54-2E9B-41C8-8153-3CF51E6CE454}" presName="conn2-1" presStyleLbl="parChTrans1D4" presStyleIdx="0" presStyleCnt="7"/>
      <dgm:spPr/>
      <dgm:t>
        <a:bodyPr/>
        <a:lstStyle/>
        <a:p>
          <a:endParaRPr lang="en-NZ"/>
        </a:p>
      </dgm:t>
    </dgm:pt>
    <dgm:pt modelId="{AE382992-BC17-4A86-9AF8-1724461F1931}" type="pres">
      <dgm:prSet presAssocID="{9EF9FC54-2E9B-41C8-8153-3CF51E6CE454}" presName="connTx" presStyleLbl="parChTrans1D4" presStyleIdx="0" presStyleCnt="7"/>
      <dgm:spPr/>
      <dgm:t>
        <a:bodyPr/>
        <a:lstStyle/>
        <a:p>
          <a:endParaRPr lang="en-NZ"/>
        </a:p>
      </dgm:t>
    </dgm:pt>
    <dgm:pt modelId="{9D37E8E7-05BC-4DC1-B553-DA75BBFFBDA3}" type="pres">
      <dgm:prSet presAssocID="{60075AEC-040C-4B08-A775-9B7D8B5AD64E}" presName="root2" presStyleCnt="0"/>
      <dgm:spPr/>
    </dgm:pt>
    <dgm:pt modelId="{73193095-EF14-4D11-97AB-A918A268A672}" type="pres">
      <dgm:prSet presAssocID="{60075AEC-040C-4B08-A775-9B7D8B5AD64E}" presName="LevelTwoTextNode" presStyleLbl="node4" presStyleIdx="0" presStyleCnt="7" custScaleX="206072">
        <dgm:presLayoutVars>
          <dgm:chPref val="3"/>
        </dgm:presLayoutVars>
      </dgm:prSet>
      <dgm:spPr/>
      <dgm:t>
        <a:bodyPr/>
        <a:lstStyle/>
        <a:p>
          <a:endParaRPr lang="en-NZ"/>
        </a:p>
      </dgm:t>
    </dgm:pt>
    <dgm:pt modelId="{4117CC45-0C60-4C87-B351-353EF89BEDA7}" type="pres">
      <dgm:prSet presAssocID="{60075AEC-040C-4B08-A775-9B7D8B5AD64E}" presName="level3hierChild" presStyleCnt="0"/>
      <dgm:spPr/>
    </dgm:pt>
    <dgm:pt modelId="{1DBA5A62-19D7-43B5-BE92-59060603F303}" type="pres">
      <dgm:prSet presAssocID="{F6DDCE60-2EEC-4A77-BD80-34C16C8CF643}" presName="conn2-1" presStyleLbl="parChTrans1D4" presStyleIdx="1" presStyleCnt="7"/>
      <dgm:spPr/>
      <dgm:t>
        <a:bodyPr/>
        <a:lstStyle/>
        <a:p>
          <a:endParaRPr lang="en-NZ"/>
        </a:p>
      </dgm:t>
    </dgm:pt>
    <dgm:pt modelId="{33C9FB1C-E8F9-47DE-BD05-35627F1C1C7D}" type="pres">
      <dgm:prSet presAssocID="{F6DDCE60-2EEC-4A77-BD80-34C16C8CF643}" presName="connTx" presStyleLbl="parChTrans1D4" presStyleIdx="1" presStyleCnt="7"/>
      <dgm:spPr/>
      <dgm:t>
        <a:bodyPr/>
        <a:lstStyle/>
        <a:p>
          <a:endParaRPr lang="en-NZ"/>
        </a:p>
      </dgm:t>
    </dgm:pt>
    <dgm:pt modelId="{C576B633-3B77-42E0-A92C-443BB78F2147}" type="pres">
      <dgm:prSet presAssocID="{B3BFF181-26E0-4DA5-809D-FDAE98642D6D}" presName="root2" presStyleCnt="0"/>
      <dgm:spPr/>
    </dgm:pt>
    <dgm:pt modelId="{3EC5B70E-E172-4A6C-AD2B-365E49BDFAD4}" type="pres">
      <dgm:prSet presAssocID="{B3BFF181-26E0-4DA5-809D-FDAE98642D6D}" presName="LevelTwoTextNode" presStyleLbl="node4" presStyleIdx="1" presStyleCnt="7" custScaleX="206072">
        <dgm:presLayoutVars>
          <dgm:chPref val="3"/>
        </dgm:presLayoutVars>
      </dgm:prSet>
      <dgm:spPr/>
      <dgm:t>
        <a:bodyPr/>
        <a:lstStyle/>
        <a:p>
          <a:endParaRPr lang="en-NZ"/>
        </a:p>
      </dgm:t>
    </dgm:pt>
    <dgm:pt modelId="{27C292FA-31A6-4A21-9541-F6C018FE0684}" type="pres">
      <dgm:prSet presAssocID="{B3BFF181-26E0-4DA5-809D-FDAE98642D6D}" presName="level3hierChild" presStyleCnt="0"/>
      <dgm:spPr/>
    </dgm:pt>
    <dgm:pt modelId="{A0050FC7-947B-4581-8F9E-C67E9D77C477}" type="pres">
      <dgm:prSet presAssocID="{83178EF1-4049-49DA-B5E2-4C384A5A9B6E}" presName="conn2-1" presStyleLbl="parChTrans1D4" presStyleIdx="2" presStyleCnt="7"/>
      <dgm:spPr/>
      <dgm:t>
        <a:bodyPr/>
        <a:lstStyle/>
        <a:p>
          <a:endParaRPr lang="en-US"/>
        </a:p>
      </dgm:t>
    </dgm:pt>
    <dgm:pt modelId="{9466782A-90E7-4476-8857-7DAB1FD3E3A1}" type="pres">
      <dgm:prSet presAssocID="{83178EF1-4049-49DA-B5E2-4C384A5A9B6E}" presName="connTx" presStyleLbl="parChTrans1D4" presStyleIdx="2" presStyleCnt="7"/>
      <dgm:spPr/>
      <dgm:t>
        <a:bodyPr/>
        <a:lstStyle/>
        <a:p>
          <a:endParaRPr lang="en-US"/>
        </a:p>
      </dgm:t>
    </dgm:pt>
    <dgm:pt modelId="{5ED1A097-B82C-4D21-9809-23B1BDC11384}" type="pres">
      <dgm:prSet presAssocID="{FE505535-C78F-4100-BABF-5116F4E7190C}" presName="root2" presStyleCnt="0"/>
      <dgm:spPr/>
    </dgm:pt>
    <dgm:pt modelId="{5D4E23C1-7D41-43F5-960E-B0A90FBCB827}" type="pres">
      <dgm:prSet presAssocID="{FE505535-C78F-4100-BABF-5116F4E7190C}" presName="LevelTwoTextNode" presStyleLbl="node4" presStyleIdx="2" presStyleCnt="7" custScaleX="206072">
        <dgm:presLayoutVars>
          <dgm:chPref val="3"/>
        </dgm:presLayoutVars>
      </dgm:prSet>
      <dgm:spPr/>
      <dgm:t>
        <a:bodyPr/>
        <a:lstStyle/>
        <a:p>
          <a:endParaRPr lang="en-US"/>
        </a:p>
      </dgm:t>
    </dgm:pt>
    <dgm:pt modelId="{55504619-967C-4E82-A503-3B97229BDA69}" type="pres">
      <dgm:prSet presAssocID="{FE505535-C78F-4100-BABF-5116F4E7190C}" presName="level3hierChild" presStyleCnt="0"/>
      <dgm:spPr/>
    </dgm:pt>
    <dgm:pt modelId="{C403D6CE-CFD7-4FCC-AC5E-1D96DE3248BD}" type="pres">
      <dgm:prSet presAssocID="{D97C44F6-88C4-4730-8BB6-A4EC8896CF3F}" presName="conn2-1" presStyleLbl="parChTrans1D4" presStyleIdx="3" presStyleCnt="7"/>
      <dgm:spPr/>
      <dgm:t>
        <a:bodyPr/>
        <a:lstStyle/>
        <a:p>
          <a:endParaRPr lang="en-US"/>
        </a:p>
      </dgm:t>
    </dgm:pt>
    <dgm:pt modelId="{7CD2E1C6-D4D4-4F4E-99FA-C37ABDCFE14B}" type="pres">
      <dgm:prSet presAssocID="{D97C44F6-88C4-4730-8BB6-A4EC8896CF3F}" presName="connTx" presStyleLbl="parChTrans1D4" presStyleIdx="3" presStyleCnt="7"/>
      <dgm:spPr/>
      <dgm:t>
        <a:bodyPr/>
        <a:lstStyle/>
        <a:p>
          <a:endParaRPr lang="en-US"/>
        </a:p>
      </dgm:t>
    </dgm:pt>
    <dgm:pt modelId="{1BF3009C-C240-4CFF-A93B-874A927433AB}" type="pres">
      <dgm:prSet presAssocID="{59EC219D-52AF-4B9C-BFBD-488E08D69953}" presName="root2" presStyleCnt="0"/>
      <dgm:spPr/>
    </dgm:pt>
    <dgm:pt modelId="{5F81FEF8-0FEB-4A4E-9F28-EDAF214CA528}" type="pres">
      <dgm:prSet presAssocID="{59EC219D-52AF-4B9C-BFBD-488E08D69953}" presName="LevelTwoTextNode" presStyleLbl="node4" presStyleIdx="3" presStyleCnt="7" custScaleX="206072">
        <dgm:presLayoutVars>
          <dgm:chPref val="3"/>
        </dgm:presLayoutVars>
      </dgm:prSet>
      <dgm:spPr/>
      <dgm:t>
        <a:bodyPr/>
        <a:lstStyle/>
        <a:p>
          <a:endParaRPr lang="en-US"/>
        </a:p>
      </dgm:t>
    </dgm:pt>
    <dgm:pt modelId="{ABE20317-D35E-428E-972E-6F5AF6E255E3}" type="pres">
      <dgm:prSet presAssocID="{59EC219D-52AF-4B9C-BFBD-488E08D69953}" presName="level3hierChild" presStyleCnt="0"/>
      <dgm:spPr/>
    </dgm:pt>
    <dgm:pt modelId="{F59EC9F5-7942-4724-AB45-B58388AABAD0}" type="pres">
      <dgm:prSet presAssocID="{085FA084-464F-423B-9F6B-647DAE5F929D}" presName="conn2-1" presStyleLbl="parChTrans1D4" presStyleIdx="4" presStyleCnt="7"/>
      <dgm:spPr/>
      <dgm:t>
        <a:bodyPr/>
        <a:lstStyle/>
        <a:p>
          <a:endParaRPr lang="en-US"/>
        </a:p>
      </dgm:t>
    </dgm:pt>
    <dgm:pt modelId="{2578667C-F3B8-421A-94FE-3312A275A91B}" type="pres">
      <dgm:prSet presAssocID="{085FA084-464F-423B-9F6B-647DAE5F929D}" presName="connTx" presStyleLbl="parChTrans1D4" presStyleIdx="4" presStyleCnt="7"/>
      <dgm:spPr/>
      <dgm:t>
        <a:bodyPr/>
        <a:lstStyle/>
        <a:p>
          <a:endParaRPr lang="en-US"/>
        </a:p>
      </dgm:t>
    </dgm:pt>
    <dgm:pt modelId="{B3D01214-DDBF-4048-9996-14F3C39A98D1}" type="pres">
      <dgm:prSet presAssocID="{6917B1FB-129E-47F3-8EC6-31E7FAD794D4}" presName="root2" presStyleCnt="0"/>
      <dgm:spPr/>
    </dgm:pt>
    <dgm:pt modelId="{02F39687-B7FE-494E-A19E-73BD5F129F93}" type="pres">
      <dgm:prSet presAssocID="{6917B1FB-129E-47F3-8EC6-31E7FAD794D4}" presName="LevelTwoTextNode" presStyleLbl="node4" presStyleIdx="4" presStyleCnt="7" custScaleX="206072">
        <dgm:presLayoutVars>
          <dgm:chPref val="3"/>
        </dgm:presLayoutVars>
      </dgm:prSet>
      <dgm:spPr/>
      <dgm:t>
        <a:bodyPr/>
        <a:lstStyle/>
        <a:p>
          <a:endParaRPr lang="en-US"/>
        </a:p>
      </dgm:t>
    </dgm:pt>
    <dgm:pt modelId="{FFF6DAE8-1029-4BAD-9002-FD9BEA99453C}" type="pres">
      <dgm:prSet presAssocID="{6917B1FB-129E-47F3-8EC6-31E7FAD794D4}" presName="level3hierChild" presStyleCnt="0"/>
      <dgm:spPr/>
    </dgm:pt>
    <dgm:pt modelId="{7FBD81B5-253A-464E-B222-008C99589465}" type="pres">
      <dgm:prSet presAssocID="{E66A11CF-B6D1-4739-A697-C52132B43E39}" presName="conn2-1" presStyleLbl="parChTrans1D4" presStyleIdx="5" presStyleCnt="7"/>
      <dgm:spPr/>
      <dgm:t>
        <a:bodyPr/>
        <a:lstStyle/>
        <a:p>
          <a:endParaRPr lang="en-US"/>
        </a:p>
      </dgm:t>
    </dgm:pt>
    <dgm:pt modelId="{8755F5CE-97D1-45DF-97BF-F566F12CD152}" type="pres">
      <dgm:prSet presAssocID="{E66A11CF-B6D1-4739-A697-C52132B43E39}" presName="connTx" presStyleLbl="parChTrans1D4" presStyleIdx="5" presStyleCnt="7"/>
      <dgm:spPr/>
      <dgm:t>
        <a:bodyPr/>
        <a:lstStyle/>
        <a:p>
          <a:endParaRPr lang="en-US"/>
        </a:p>
      </dgm:t>
    </dgm:pt>
    <dgm:pt modelId="{23F5532C-DECB-4D97-ACA6-1E7791619BF5}" type="pres">
      <dgm:prSet presAssocID="{7B63A256-BB06-4B93-BCCF-76870C6901F5}" presName="root2" presStyleCnt="0"/>
      <dgm:spPr/>
    </dgm:pt>
    <dgm:pt modelId="{DF3D9B84-5DBB-4B0D-ADE2-A67BECBF89F6}" type="pres">
      <dgm:prSet presAssocID="{7B63A256-BB06-4B93-BCCF-76870C6901F5}" presName="LevelTwoTextNode" presStyleLbl="node4" presStyleIdx="5" presStyleCnt="7" custScaleX="206072">
        <dgm:presLayoutVars>
          <dgm:chPref val="3"/>
        </dgm:presLayoutVars>
      </dgm:prSet>
      <dgm:spPr/>
      <dgm:t>
        <a:bodyPr/>
        <a:lstStyle/>
        <a:p>
          <a:endParaRPr lang="en-US"/>
        </a:p>
      </dgm:t>
    </dgm:pt>
    <dgm:pt modelId="{20424013-AB28-42EE-91ED-247E5CF3F185}" type="pres">
      <dgm:prSet presAssocID="{7B63A256-BB06-4B93-BCCF-76870C6901F5}" presName="level3hierChild" presStyleCnt="0"/>
      <dgm:spPr/>
    </dgm:pt>
    <dgm:pt modelId="{6E266A75-785B-4CE4-9A43-19C059DCF2AD}" type="pres">
      <dgm:prSet presAssocID="{2656A532-5F1B-4FF4-9D66-F997A0525131}" presName="conn2-1" presStyleLbl="parChTrans1D4" presStyleIdx="6" presStyleCnt="7"/>
      <dgm:spPr/>
      <dgm:t>
        <a:bodyPr/>
        <a:lstStyle/>
        <a:p>
          <a:endParaRPr lang="en-US"/>
        </a:p>
      </dgm:t>
    </dgm:pt>
    <dgm:pt modelId="{DC36E995-AD25-4522-BA43-16EAFD5F3730}" type="pres">
      <dgm:prSet presAssocID="{2656A532-5F1B-4FF4-9D66-F997A0525131}" presName="connTx" presStyleLbl="parChTrans1D4" presStyleIdx="6" presStyleCnt="7"/>
      <dgm:spPr/>
      <dgm:t>
        <a:bodyPr/>
        <a:lstStyle/>
        <a:p>
          <a:endParaRPr lang="en-US"/>
        </a:p>
      </dgm:t>
    </dgm:pt>
    <dgm:pt modelId="{24E7BAFE-98B8-4057-ABCD-699D27B3760B}" type="pres">
      <dgm:prSet presAssocID="{F6549957-9EB1-4DBD-ADBE-FEF311D49D04}" presName="root2" presStyleCnt="0"/>
      <dgm:spPr/>
    </dgm:pt>
    <dgm:pt modelId="{E393CEE5-C6D6-42C4-8744-87C1400BDAA9}" type="pres">
      <dgm:prSet presAssocID="{F6549957-9EB1-4DBD-ADBE-FEF311D49D04}" presName="LevelTwoTextNode" presStyleLbl="node4" presStyleIdx="6" presStyleCnt="7" custScaleX="206072">
        <dgm:presLayoutVars>
          <dgm:chPref val="3"/>
        </dgm:presLayoutVars>
      </dgm:prSet>
      <dgm:spPr/>
      <dgm:t>
        <a:bodyPr/>
        <a:lstStyle/>
        <a:p>
          <a:endParaRPr lang="en-US"/>
        </a:p>
      </dgm:t>
    </dgm:pt>
    <dgm:pt modelId="{8AFB198D-31AB-4B32-8B0B-C2F55ED8E8F7}" type="pres">
      <dgm:prSet presAssocID="{F6549957-9EB1-4DBD-ADBE-FEF311D49D04}" presName="level3hierChild" presStyleCnt="0"/>
      <dgm:spPr/>
    </dgm:pt>
    <dgm:pt modelId="{824819B3-E1DC-45FC-91DA-9D2725F53893}" type="pres">
      <dgm:prSet presAssocID="{EB17B402-3ABC-4219-A0C4-C3670174C639}" presName="conn2-1" presStyleLbl="parChTrans1D3" presStyleIdx="1" presStyleCnt="4"/>
      <dgm:spPr/>
      <dgm:t>
        <a:bodyPr/>
        <a:lstStyle/>
        <a:p>
          <a:endParaRPr lang="en-NZ"/>
        </a:p>
      </dgm:t>
    </dgm:pt>
    <dgm:pt modelId="{D59907E0-23CA-4F31-BFA5-9DF06CB73EF8}" type="pres">
      <dgm:prSet presAssocID="{EB17B402-3ABC-4219-A0C4-C3670174C639}" presName="connTx" presStyleLbl="parChTrans1D3" presStyleIdx="1" presStyleCnt="4"/>
      <dgm:spPr/>
      <dgm:t>
        <a:bodyPr/>
        <a:lstStyle/>
        <a:p>
          <a:endParaRPr lang="en-NZ"/>
        </a:p>
      </dgm:t>
    </dgm:pt>
    <dgm:pt modelId="{57FC4B1E-494F-4E6D-806C-6BD3681D1CBD}" type="pres">
      <dgm:prSet presAssocID="{A42C8AFA-0C59-459A-93BD-88669A14FFF5}" presName="root2" presStyleCnt="0"/>
      <dgm:spPr/>
    </dgm:pt>
    <dgm:pt modelId="{E2FB7B42-81C7-4E51-9147-2FAD8C9F553E}" type="pres">
      <dgm:prSet presAssocID="{A42C8AFA-0C59-459A-93BD-88669A14FFF5}" presName="LevelTwoTextNode" presStyleLbl="node3" presStyleIdx="1" presStyleCnt="4" custScaleX="232938" custScaleY="147169">
        <dgm:presLayoutVars>
          <dgm:chPref val="3"/>
        </dgm:presLayoutVars>
      </dgm:prSet>
      <dgm:spPr/>
      <dgm:t>
        <a:bodyPr/>
        <a:lstStyle/>
        <a:p>
          <a:endParaRPr lang="en-NZ"/>
        </a:p>
      </dgm:t>
    </dgm:pt>
    <dgm:pt modelId="{2D768781-D446-4125-9042-15F968F1DD8C}" type="pres">
      <dgm:prSet presAssocID="{A42C8AFA-0C59-459A-93BD-88669A14FFF5}" presName="level3hierChild" presStyleCnt="0"/>
      <dgm:spPr/>
    </dgm:pt>
    <dgm:pt modelId="{283FFDA0-063A-4E54-B66E-90CC52C7F76F}" type="pres">
      <dgm:prSet presAssocID="{E2737453-C4A4-495C-B69F-5209B8A690F5}" presName="conn2-1" presStyleLbl="parChTrans1D2" presStyleIdx="1" presStyleCnt="2"/>
      <dgm:spPr/>
      <dgm:t>
        <a:bodyPr/>
        <a:lstStyle/>
        <a:p>
          <a:endParaRPr lang="en-NZ"/>
        </a:p>
      </dgm:t>
    </dgm:pt>
    <dgm:pt modelId="{4BA26F02-4EED-470B-A09E-5159934E32C0}" type="pres">
      <dgm:prSet presAssocID="{E2737453-C4A4-495C-B69F-5209B8A690F5}" presName="connTx" presStyleLbl="parChTrans1D2" presStyleIdx="1" presStyleCnt="2"/>
      <dgm:spPr/>
      <dgm:t>
        <a:bodyPr/>
        <a:lstStyle/>
        <a:p>
          <a:endParaRPr lang="en-NZ"/>
        </a:p>
      </dgm:t>
    </dgm:pt>
    <dgm:pt modelId="{BE1D2A2A-B885-46E0-9334-2CBDDC94A268}" type="pres">
      <dgm:prSet presAssocID="{F496B97D-E195-4771-9707-30624FA2751C}" presName="root2" presStyleCnt="0"/>
      <dgm:spPr/>
    </dgm:pt>
    <dgm:pt modelId="{3D7CDBB8-546D-4C85-9BDB-51C34E5A814E}" type="pres">
      <dgm:prSet presAssocID="{F496B97D-E195-4771-9707-30624FA2751C}" presName="LevelTwoTextNode" presStyleLbl="node2" presStyleIdx="1" presStyleCnt="2" custScaleX="206072" custScaleY="147169">
        <dgm:presLayoutVars>
          <dgm:chPref val="3"/>
        </dgm:presLayoutVars>
      </dgm:prSet>
      <dgm:spPr/>
      <dgm:t>
        <a:bodyPr/>
        <a:lstStyle/>
        <a:p>
          <a:endParaRPr lang="en-NZ"/>
        </a:p>
      </dgm:t>
    </dgm:pt>
    <dgm:pt modelId="{EAFC31EA-A3C3-4323-BC7A-27C9FD7D9B5E}" type="pres">
      <dgm:prSet presAssocID="{F496B97D-E195-4771-9707-30624FA2751C}" presName="level3hierChild" presStyleCnt="0"/>
      <dgm:spPr/>
    </dgm:pt>
    <dgm:pt modelId="{31C2B082-032F-485A-9857-63B6CE206109}" type="pres">
      <dgm:prSet presAssocID="{89919388-A16A-43FC-94F0-0F23CA6A0FC9}" presName="conn2-1" presStyleLbl="parChTrans1D3" presStyleIdx="2" presStyleCnt="4"/>
      <dgm:spPr/>
      <dgm:t>
        <a:bodyPr/>
        <a:lstStyle/>
        <a:p>
          <a:endParaRPr lang="en-NZ"/>
        </a:p>
      </dgm:t>
    </dgm:pt>
    <dgm:pt modelId="{7759C0D9-484F-4808-AEDA-3793E4AE66FB}" type="pres">
      <dgm:prSet presAssocID="{89919388-A16A-43FC-94F0-0F23CA6A0FC9}" presName="connTx" presStyleLbl="parChTrans1D3" presStyleIdx="2" presStyleCnt="4"/>
      <dgm:spPr/>
      <dgm:t>
        <a:bodyPr/>
        <a:lstStyle/>
        <a:p>
          <a:endParaRPr lang="en-NZ"/>
        </a:p>
      </dgm:t>
    </dgm:pt>
    <dgm:pt modelId="{C66AB476-11A0-41C4-B00D-F35D6A28BED6}" type="pres">
      <dgm:prSet presAssocID="{3CB82A22-A22B-4173-B47E-D3586D357A11}" presName="root2" presStyleCnt="0"/>
      <dgm:spPr/>
    </dgm:pt>
    <dgm:pt modelId="{F9C0187C-B9B9-4F59-8CAB-44C286AA5CC6}" type="pres">
      <dgm:prSet presAssocID="{3CB82A22-A22B-4173-B47E-D3586D357A11}" presName="LevelTwoTextNode" presStyleLbl="node3" presStyleIdx="2" presStyleCnt="4" custScaleX="232938" custScaleY="147169">
        <dgm:presLayoutVars>
          <dgm:chPref val="3"/>
        </dgm:presLayoutVars>
      </dgm:prSet>
      <dgm:spPr/>
      <dgm:t>
        <a:bodyPr/>
        <a:lstStyle/>
        <a:p>
          <a:endParaRPr lang="en-NZ"/>
        </a:p>
      </dgm:t>
    </dgm:pt>
    <dgm:pt modelId="{3E8E5DA5-59BE-4A7D-81C1-EEC3879E5FDD}" type="pres">
      <dgm:prSet presAssocID="{3CB82A22-A22B-4173-B47E-D3586D357A11}" presName="level3hierChild" presStyleCnt="0"/>
      <dgm:spPr/>
    </dgm:pt>
    <dgm:pt modelId="{6D9B8EB9-C74E-4A1D-A529-C218A8BDB4B4}" type="pres">
      <dgm:prSet presAssocID="{BB3007D0-6ED4-4A05-B114-D1489CED1A20}" presName="conn2-1" presStyleLbl="parChTrans1D3" presStyleIdx="3" presStyleCnt="4"/>
      <dgm:spPr/>
      <dgm:t>
        <a:bodyPr/>
        <a:lstStyle/>
        <a:p>
          <a:endParaRPr lang="en-NZ"/>
        </a:p>
      </dgm:t>
    </dgm:pt>
    <dgm:pt modelId="{D48B9651-2156-41A1-8D85-A680C05B18BC}" type="pres">
      <dgm:prSet presAssocID="{BB3007D0-6ED4-4A05-B114-D1489CED1A20}" presName="connTx" presStyleLbl="parChTrans1D3" presStyleIdx="3" presStyleCnt="4"/>
      <dgm:spPr/>
      <dgm:t>
        <a:bodyPr/>
        <a:lstStyle/>
        <a:p>
          <a:endParaRPr lang="en-NZ"/>
        </a:p>
      </dgm:t>
    </dgm:pt>
    <dgm:pt modelId="{3AB25B7A-E876-4389-A5BB-74FB5D35B54F}" type="pres">
      <dgm:prSet presAssocID="{C2BE99C8-ED3C-445D-8947-5702A6B09745}" presName="root2" presStyleCnt="0"/>
      <dgm:spPr/>
    </dgm:pt>
    <dgm:pt modelId="{40A65A3B-105F-4E21-B648-502ADB8855BC}" type="pres">
      <dgm:prSet presAssocID="{C2BE99C8-ED3C-445D-8947-5702A6B09745}" presName="LevelTwoTextNode" presStyleLbl="node3" presStyleIdx="3" presStyleCnt="4" custScaleX="232938" custScaleY="147169">
        <dgm:presLayoutVars>
          <dgm:chPref val="3"/>
        </dgm:presLayoutVars>
      </dgm:prSet>
      <dgm:spPr/>
      <dgm:t>
        <a:bodyPr/>
        <a:lstStyle/>
        <a:p>
          <a:endParaRPr lang="en-NZ"/>
        </a:p>
      </dgm:t>
    </dgm:pt>
    <dgm:pt modelId="{EEC00133-B25A-40C6-8CD0-B79E88959EFA}" type="pres">
      <dgm:prSet presAssocID="{C2BE99C8-ED3C-445D-8947-5702A6B09745}" presName="level3hierChild" presStyleCnt="0"/>
      <dgm:spPr/>
    </dgm:pt>
  </dgm:ptLst>
  <dgm:cxnLst>
    <dgm:cxn modelId="{F4525385-AF19-4805-B4E3-BB42259C6F7C}" type="presOf" srcId="{EB17B402-3ABC-4219-A0C4-C3670174C639}" destId="{824819B3-E1DC-45FC-91DA-9D2725F53893}" srcOrd="0" destOrd="0" presId="urn:microsoft.com/office/officeart/2005/8/layout/hierarchy2"/>
    <dgm:cxn modelId="{92A71646-0612-483F-9A11-392819E496FA}" type="presOf" srcId="{F6549957-9EB1-4DBD-ADBE-FEF311D49D04}" destId="{E393CEE5-C6D6-42C4-8744-87C1400BDAA9}" srcOrd="0" destOrd="0" presId="urn:microsoft.com/office/officeart/2005/8/layout/hierarchy2"/>
    <dgm:cxn modelId="{37B0CA71-E81F-474B-BF8D-358731F7AD8B}" type="presOf" srcId="{83178EF1-4049-49DA-B5E2-4C384A5A9B6E}" destId="{9466782A-90E7-4476-8857-7DAB1FD3E3A1}" srcOrd="1" destOrd="0" presId="urn:microsoft.com/office/officeart/2005/8/layout/hierarchy2"/>
    <dgm:cxn modelId="{095FB40E-4E11-41CF-B692-8B24E3FCDBC3}" type="presOf" srcId="{085FA084-464F-423B-9F6B-647DAE5F929D}" destId="{2578667C-F3B8-421A-94FE-3312A275A91B}" srcOrd="1" destOrd="0" presId="urn:microsoft.com/office/officeart/2005/8/layout/hierarchy2"/>
    <dgm:cxn modelId="{23534497-E8D1-4D28-87CD-02C6291E0014}" type="presOf" srcId="{60075AEC-040C-4B08-A775-9B7D8B5AD64E}" destId="{73193095-EF14-4D11-97AB-A918A268A672}" srcOrd="0" destOrd="0" presId="urn:microsoft.com/office/officeart/2005/8/layout/hierarchy2"/>
    <dgm:cxn modelId="{F6530CE5-BEFA-4F1C-BD06-6253E540B466}" type="presOf" srcId="{4A65E660-1080-48CB-9D13-B8CE8A427692}" destId="{54BB8AB0-9FF6-498C-86AB-4F58D3C7FE61}" srcOrd="1" destOrd="0" presId="urn:microsoft.com/office/officeart/2005/8/layout/hierarchy2"/>
    <dgm:cxn modelId="{B10A02D3-BF2E-4496-94B5-984938E3A999}" type="presOf" srcId="{D3F919A0-1226-4E69-B6F7-615993810ABC}" destId="{82D42D46-9426-436F-89AA-FF055925BD35}" srcOrd="0" destOrd="0" presId="urn:microsoft.com/office/officeart/2005/8/layout/hierarchy2"/>
    <dgm:cxn modelId="{50E29943-964A-4CC6-B337-61D85E6C5FA5}" type="presOf" srcId="{07586979-F86B-4B8B-B3E9-0D8D716E4ADF}" destId="{76024213-1911-4A95-8A99-860A75A145A3}" srcOrd="0" destOrd="0" presId="urn:microsoft.com/office/officeart/2005/8/layout/hierarchy2"/>
    <dgm:cxn modelId="{8853F41E-8D67-49C6-9F50-9502BECDE872}" type="presOf" srcId="{F496B97D-E195-4771-9707-30624FA2751C}" destId="{3D7CDBB8-546D-4C85-9BDB-51C34E5A814E}" srcOrd="0" destOrd="0" presId="urn:microsoft.com/office/officeart/2005/8/layout/hierarchy2"/>
    <dgm:cxn modelId="{D434E245-6FBF-4570-B833-23A282626434}" srcId="{48F9E2C4-7F70-4E36-AC9D-C6F970A7151B}" destId="{A42C8AFA-0C59-459A-93BD-88669A14FFF5}" srcOrd="1" destOrd="0" parTransId="{EB17B402-3ABC-4219-A0C4-C3670174C639}" sibTransId="{511C584B-03E4-4C6E-BD8D-6342F811195E}"/>
    <dgm:cxn modelId="{256B86A7-DCF4-4DE9-AEA3-AA18D0EF460A}" type="presOf" srcId="{7B63A256-BB06-4B93-BCCF-76870C6901F5}" destId="{DF3D9B84-5DBB-4B0D-ADE2-A67BECBF89F6}" srcOrd="0" destOrd="0" presId="urn:microsoft.com/office/officeart/2005/8/layout/hierarchy2"/>
    <dgm:cxn modelId="{7B9CE1EE-D4CC-42FF-BA79-D72BBB53CE96}" srcId="{F496B97D-E195-4771-9707-30624FA2751C}" destId="{3CB82A22-A22B-4173-B47E-D3586D357A11}" srcOrd="0" destOrd="0" parTransId="{89919388-A16A-43FC-94F0-0F23CA6A0FC9}" sibTransId="{CF7F9E3D-A393-4F3F-8F04-6BB9514A0456}"/>
    <dgm:cxn modelId="{446EA40E-3794-452F-9E98-46C561C87A45}" type="presOf" srcId="{D97C44F6-88C4-4730-8BB6-A4EC8896CF3F}" destId="{7CD2E1C6-D4D4-4F4E-99FA-C37ABDCFE14B}" srcOrd="1" destOrd="0" presId="urn:microsoft.com/office/officeart/2005/8/layout/hierarchy2"/>
    <dgm:cxn modelId="{D997E80A-C5A2-45C6-8855-828AB3CCC01F}" type="presOf" srcId="{F6DDCE60-2EEC-4A77-BD80-34C16C8CF643}" destId="{1DBA5A62-19D7-43B5-BE92-59060603F303}" srcOrd="0" destOrd="0" presId="urn:microsoft.com/office/officeart/2005/8/layout/hierarchy2"/>
    <dgm:cxn modelId="{945FB818-A982-42F6-9FB2-24F18661D979}" type="presOf" srcId="{E66A11CF-B6D1-4739-A697-C52132B43E39}" destId="{8755F5CE-97D1-45DF-97BF-F566F12CD152}" srcOrd="1" destOrd="0" presId="urn:microsoft.com/office/officeart/2005/8/layout/hierarchy2"/>
    <dgm:cxn modelId="{E237A9FA-A057-4D1A-8F41-2797C3D05A6E}" srcId="{8C98CD69-0615-4417-809E-B130AE588DB9}" destId="{F6549957-9EB1-4DBD-ADBE-FEF311D49D04}" srcOrd="6" destOrd="0" parTransId="{2656A532-5F1B-4FF4-9D66-F997A0525131}" sibTransId="{9DB8DA39-D19E-438E-A0A0-3C00EC0D7FD6}"/>
    <dgm:cxn modelId="{2BEE0AC9-CADC-43C7-93A1-E999E69E9D84}" type="presOf" srcId="{6917B1FB-129E-47F3-8EC6-31E7FAD794D4}" destId="{02F39687-B7FE-494E-A19E-73BD5F129F93}" srcOrd="0" destOrd="0" presId="urn:microsoft.com/office/officeart/2005/8/layout/hierarchy2"/>
    <dgm:cxn modelId="{89FE9ABF-D2E2-4046-B5B3-763257AD6CA2}" type="presOf" srcId="{4A65E660-1080-48CB-9D13-B8CE8A427692}" destId="{F3639F45-32FC-429F-893D-6CFD79459558}" srcOrd="0" destOrd="0" presId="urn:microsoft.com/office/officeart/2005/8/layout/hierarchy2"/>
    <dgm:cxn modelId="{C09AE336-37C8-463D-84BE-7652F99F2C98}" type="presOf" srcId="{9EF9FC54-2E9B-41C8-8153-3CF51E6CE454}" destId="{4200FC02-040C-42C6-8DE5-E8D495D3B967}" srcOrd="0" destOrd="0" presId="urn:microsoft.com/office/officeart/2005/8/layout/hierarchy2"/>
    <dgm:cxn modelId="{8230458C-9502-4A3F-8090-58FE7288E495}" type="presOf" srcId="{FE505535-C78F-4100-BABF-5116F4E7190C}" destId="{5D4E23C1-7D41-43F5-960E-B0A90FBCB827}" srcOrd="0" destOrd="0" presId="urn:microsoft.com/office/officeart/2005/8/layout/hierarchy2"/>
    <dgm:cxn modelId="{9C0EEDD6-B10B-4551-9C0D-DF503D7611F8}" type="presOf" srcId="{83178EF1-4049-49DA-B5E2-4C384A5A9B6E}" destId="{A0050FC7-947B-4581-8F9E-C67E9D77C477}" srcOrd="0" destOrd="0" presId="urn:microsoft.com/office/officeart/2005/8/layout/hierarchy2"/>
    <dgm:cxn modelId="{E754B9CC-61A9-4A63-8DC3-FC9B0528F398}" type="presOf" srcId="{E2737453-C4A4-495C-B69F-5209B8A690F5}" destId="{4BA26F02-4EED-470B-A09E-5159934E32C0}" srcOrd="1" destOrd="0" presId="urn:microsoft.com/office/officeart/2005/8/layout/hierarchy2"/>
    <dgm:cxn modelId="{80B4BC25-5724-4446-A5BF-49C68DECB6D7}" type="presOf" srcId="{89919388-A16A-43FC-94F0-0F23CA6A0FC9}" destId="{7759C0D9-484F-4808-AEDA-3793E4AE66FB}" srcOrd="1" destOrd="0" presId="urn:microsoft.com/office/officeart/2005/8/layout/hierarchy2"/>
    <dgm:cxn modelId="{FDE84FE7-4158-4BEF-BDFF-E7D9AA8B20D1}" type="presOf" srcId="{8C98CD69-0615-4417-809E-B130AE588DB9}" destId="{2F123ABC-C423-44F4-8236-EEFC4C9C002E}" srcOrd="0" destOrd="0" presId="urn:microsoft.com/office/officeart/2005/8/layout/hierarchy2"/>
    <dgm:cxn modelId="{36AE166D-A57B-4647-8749-56916583C0C9}" type="presOf" srcId="{BB3007D0-6ED4-4A05-B114-D1489CED1A20}" destId="{6D9B8EB9-C74E-4A1D-A529-C218A8BDB4B4}" srcOrd="0" destOrd="0" presId="urn:microsoft.com/office/officeart/2005/8/layout/hierarchy2"/>
    <dgm:cxn modelId="{D225B17D-8615-4147-867B-EFB60D7A59EE}" srcId="{8C98CD69-0615-4417-809E-B130AE588DB9}" destId="{6917B1FB-129E-47F3-8EC6-31E7FAD794D4}" srcOrd="4" destOrd="0" parTransId="{085FA084-464F-423B-9F6B-647DAE5F929D}" sibTransId="{E6BACA55-DE98-4199-83C3-84F99FFADE1C}"/>
    <dgm:cxn modelId="{8C81C472-F0D8-4900-AF5E-F275107939F1}" srcId="{560DDAA1-BE62-4CDA-A239-833963574733}" destId="{F496B97D-E195-4771-9707-30624FA2751C}" srcOrd="1" destOrd="0" parTransId="{E2737453-C4A4-495C-B69F-5209B8A690F5}" sibTransId="{DD9CBC6A-FF4E-4457-BD16-A17A7878C6FA}"/>
    <dgm:cxn modelId="{20767894-2DB6-43BF-9455-B78F4B18BB5B}" type="presOf" srcId="{3CB82A22-A22B-4173-B47E-D3586D357A11}" destId="{F9C0187C-B9B9-4F59-8CAB-44C286AA5CC6}" srcOrd="0" destOrd="0" presId="urn:microsoft.com/office/officeart/2005/8/layout/hierarchy2"/>
    <dgm:cxn modelId="{6C55EF00-1928-4B62-9397-1B393901A41D}" type="presOf" srcId="{59EC219D-52AF-4B9C-BFBD-488E08D69953}" destId="{5F81FEF8-0FEB-4A4E-9F28-EDAF214CA528}" srcOrd="0" destOrd="0" presId="urn:microsoft.com/office/officeart/2005/8/layout/hierarchy2"/>
    <dgm:cxn modelId="{10D59BFE-E930-41F4-A2CA-47E16EF14C40}" type="presOf" srcId="{A42C8AFA-0C59-459A-93BD-88669A14FFF5}" destId="{E2FB7B42-81C7-4E51-9147-2FAD8C9F553E}" srcOrd="0" destOrd="0" presId="urn:microsoft.com/office/officeart/2005/8/layout/hierarchy2"/>
    <dgm:cxn modelId="{5083E36C-E02D-4987-B1B6-BBAFA2E88868}" type="presOf" srcId="{D97C44F6-88C4-4730-8BB6-A4EC8896CF3F}" destId="{C403D6CE-CFD7-4FCC-AC5E-1D96DE3248BD}" srcOrd="0" destOrd="0" presId="urn:microsoft.com/office/officeart/2005/8/layout/hierarchy2"/>
    <dgm:cxn modelId="{F50C4C84-86D9-4FFE-A6CE-A232F4F2FC46}" type="presOf" srcId="{085FA084-464F-423B-9F6B-647DAE5F929D}" destId="{F59EC9F5-7942-4724-AB45-B58388AABAD0}" srcOrd="0" destOrd="0" presId="urn:microsoft.com/office/officeart/2005/8/layout/hierarchy2"/>
    <dgm:cxn modelId="{31FDDB7E-A0D8-4708-9861-0023E693C308}" type="presOf" srcId="{07586979-F86B-4B8B-B3E9-0D8D716E4ADF}" destId="{C45A43D2-00BD-4428-857D-9F7E3679FC42}" srcOrd="1" destOrd="0" presId="urn:microsoft.com/office/officeart/2005/8/layout/hierarchy2"/>
    <dgm:cxn modelId="{C6308226-323E-4284-84A6-28AC9026D92B}" type="presOf" srcId="{560DDAA1-BE62-4CDA-A239-833963574733}" destId="{C02BFD68-B817-442C-BF19-93C71217EE95}" srcOrd="0" destOrd="0" presId="urn:microsoft.com/office/officeart/2005/8/layout/hierarchy2"/>
    <dgm:cxn modelId="{3732C847-9A16-42F5-AC11-E7E6B18DAFF8}" srcId="{8C98CD69-0615-4417-809E-B130AE588DB9}" destId="{60075AEC-040C-4B08-A775-9B7D8B5AD64E}" srcOrd="0" destOrd="0" parTransId="{9EF9FC54-2E9B-41C8-8153-3CF51E6CE454}" sibTransId="{CEDF2F86-3929-4382-85B5-F8B6B4DA96B2}"/>
    <dgm:cxn modelId="{3F17C9A1-FF8C-48B9-B1B0-F20980003C80}" type="presOf" srcId="{89919388-A16A-43FC-94F0-0F23CA6A0FC9}" destId="{31C2B082-032F-485A-9857-63B6CE206109}" srcOrd="0" destOrd="0" presId="urn:microsoft.com/office/officeart/2005/8/layout/hierarchy2"/>
    <dgm:cxn modelId="{CEF8C922-80F9-44B1-8250-782FF48BB4C2}" type="presOf" srcId="{BB3007D0-6ED4-4A05-B114-D1489CED1A20}" destId="{D48B9651-2156-41A1-8D85-A680C05B18BC}" srcOrd="1" destOrd="0" presId="urn:microsoft.com/office/officeart/2005/8/layout/hierarchy2"/>
    <dgm:cxn modelId="{94EDCACC-335F-4F83-B2F6-F549DE4C8330}" srcId="{8C98CD69-0615-4417-809E-B130AE588DB9}" destId="{59EC219D-52AF-4B9C-BFBD-488E08D69953}" srcOrd="3" destOrd="0" parTransId="{D97C44F6-88C4-4730-8BB6-A4EC8896CF3F}" sibTransId="{1A70E538-3FAB-4E45-90B7-2B3CBBCBC9C5}"/>
    <dgm:cxn modelId="{677C2B01-D35D-41BC-A20F-2EC06911865B}" type="presOf" srcId="{E2737453-C4A4-495C-B69F-5209B8A690F5}" destId="{283FFDA0-063A-4E54-B66E-90CC52C7F76F}" srcOrd="0" destOrd="0" presId="urn:microsoft.com/office/officeart/2005/8/layout/hierarchy2"/>
    <dgm:cxn modelId="{A4484027-24D4-4780-B2C9-DF0ACA49A10B}" type="presOf" srcId="{F6DDCE60-2EEC-4A77-BD80-34C16C8CF643}" destId="{33C9FB1C-E8F9-47DE-BD05-35627F1C1C7D}" srcOrd="1" destOrd="0" presId="urn:microsoft.com/office/officeart/2005/8/layout/hierarchy2"/>
    <dgm:cxn modelId="{7770CB65-942B-45A7-8449-0B211C6C948E}" type="presOf" srcId="{EB17B402-3ABC-4219-A0C4-C3670174C639}" destId="{D59907E0-23CA-4F31-BFA5-9DF06CB73EF8}" srcOrd="1" destOrd="0" presId="urn:microsoft.com/office/officeart/2005/8/layout/hierarchy2"/>
    <dgm:cxn modelId="{5C95A777-EDFD-48FB-B376-34E80EAD1FF6}" type="presOf" srcId="{48F9E2C4-7F70-4E36-AC9D-C6F970A7151B}" destId="{32468EF8-96FA-4A0D-B933-91026EEA7EDA}" srcOrd="0" destOrd="0" presId="urn:microsoft.com/office/officeart/2005/8/layout/hierarchy2"/>
    <dgm:cxn modelId="{C4F57DA8-C3D7-4D71-96DA-EE930093A13A}" type="presOf" srcId="{2656A532-5F1B-4FF4-9D66-F997A0525131}" destId="{6E266A75-785B-4CE4-9A43-19C059DCF2AD}" srcOrd="0" destOrd="0" presId="urn:microsoft.com/office/officeart/2005/8/layout/hierarchy2"/>
    <dgm:cxn modelId="{21E982E0-4FF5-4BAB-A8B2-2431F4E3FE0F}" srcId="{48F9E2C4-7F70-4E36-AC9D-C6F970A7151B}" destId="{8C98CD69-0615-4417-809E-B130AE588DB9}" srcOrd="0" destOrd="0" parTransId="{07586979-F86B-4B8B-B3E9-0D8D716E4ADF}" sibTransId="{8792EF11-E87B-40D4-8294-8F62DA982C7A}"/>
    <dgm:cxn modelId="{2C304638-0DD8-4FB0-96FE-7798E491B703}" type="presOf" srcId="{9EF9FC54-2E9B-41C8-8153-3CF51E6CE454}" destId="{AE382992-BC17-4A86-9AF8-1724461F1931}" srcOrd="1" destOrd="0" presId="urn:microsoft.com/office/officeart/2005/8/layout/hierarchy2"/>
    <dgm:cxn modelId="{9273AB3D-2265-44F7-9900-E3F4F2D33112}" type="presOf" srcId="{2656A532-5F1B-4FF4-9D66-F997A0525131}" destId="{DC36E995-AD25-4522-BA43-16EAFD5F3730}" srcOrd="1" destOrd="0" presId="urn:microsoft.com/office/officeart/2005/8/layout/hierarchy2"/>
    <dgm:cxn modelId="{135E95F5-C21D-4945-92E7-A600274F6C72}" type="presOf" srcId="{C2BE99C8-ED3C-445D-8947-5702A6B09745}" destId="{40A65A3B-105F-4E21-B648-502ADB8855BC}" srcOrd="0" destOrd="0" presId="urn:microsoft.com/office/officeart/2005/8/layout/hierarchy2"/>
    <dgm:cxn modelId="{559C61B3-E362-4FF8-B7A0-6F3DB16DEE5D}" srcId="{8C98CD69-0615-4417-809E-B130AE588DB9}" destId="{7B63A256-BB06-4B93-BCCF-76870C6901F5}" srcOrd="5" destOrd="0" parTransId="{E66A11CF-B6D1-4739-A697-C52132B43E39}" sibTransId="{8246D77F-2170-486E-9C84-203AE8EB5838}"/>
    <dgm:cxn modelId="{2FFF67EC-B5EE-44F1-9968-85157CEE3329}" srcId="{D3F919A0-1226-4E69-B6F7-615993810ABC}" destId="{560DDAA1-BE62-4CDA-A239-833963574733}" srcOrd="0" destOrd="0" parTransId="{567D626F-A138-4270-A297-97A01BC1F8C9}" sibTransId="{20C76D8C-B3FD-4799-8C77-7EC0ECC0BC6C}"/>
    <dgm:cxn modelId="{C5E7B506-29A7-466F-854F-AA658A6A401D}" type="presOf" srcId="{E66A11CF-B6D1-4739-A697-C52132B43E39}" destId="{7FBD81B5-253A-464E-B222-008C99589465}" srcOrd="0" destOrd="0" presId="urn:microsoft.com/office/officeart/2005/8/layout/hierarchy2"/>
    <dgm:cxn modelId="{2E116CF9-9143-4C0E-9A2D-B955F7C533CE}" srcId="{560DDAA1-BE62-4CDA-A239-833963574733}" destId="{48F9E2C4-7F70-4E36-AC9D-C6F970A7151B}" srcOrd="0" destOrd="0" parTransId="{4A65E660-1080-48CB-9D13-B8CE8A427692}" sibTransId="{6DDC951A-AC45-4A81-AEB8-B1981ABB664B}"/>
    <dgm:cxn modelId="{7F6BA8A5-6577-4E4C-ACBF-26AEB053E40A}" type="presOf" srcId="{B3BFF181-26E0-4DA5-809D-FDAE98642D6D}" destId="{3EC5B70E-E172-4A6C-AD2B-365E49BDFAD4}" srcOrd="0" destOrd="0" presId="urn:microsoft.com/office/officeart/2005/8/layout/hierarchy2"/>
    <dgm:cxn modelId="{F1390D02-22A1-4C74-B537-75F8D1FCEEFE}" srcId="{F496B97D-E195-4771-9707-30624FA2751C}" destId="{C2BE99C8-ED3C-445D-8947-5702A6B09745}" srcOrd="1" destOrd="0" parTransId="{BB3007D0-6ED4-4A05-B114-D1489CED1A20}" sibTransId="{EB91BC32-E2A2-423D-91F3-AD801D55FEB8}"/>
    <dgm:cxn modelId="{41CF1780-5EB6-4F8E-8176-3D25AC9CEA30}" srcId="{8C98CD69-0615-4417-809E-B130AE588DB9}" destId="{B3BFF181-26E0-4DA5-809D-FDAE98642D6D}" srcOrd="1" destOrd="0" parTransId="{F6DDCE60-2EEC-4A77-BD80-34C16C8CF643}" sibTransId="{9F9DC61D-E05A-41EA-BCF3-515807AB3F80}"/>
    <dgm:cxn modelId="{9C6F97EC-BA3D-45CB-871D-8CDEC6590616}" srcId="{8C98CD69-0615-4417-809E-B130AE588DB9}" destId="{FE505535-C78F-4100-BABF-5116F4E7190C}" srcOrd="2" destOrd="0" parTransId="{83178EF1-4049-49DA-B5E2-4C384A5A9B6E}" sibTransId="{5D1E739A-2A74-4870-819B-0F300B5CBA28}"/>
    <dgm:cxn modelId="{6ADE1D75-A8CB-4689-90B9-B5DBDC5EC004}" type="presParOf" srcId="{82D42D46-9426-436F-89AA-FF055925BD35}" destId="{A39BCE47-05A4-49F8-8FF3-202E74F7B81C}" srcOrd="0" destOrd="0" presId="urn:microsoft.com/office/officeart/2005/8/layout/hierarchy2"/>
    <dgm:cxn modelId="{02341698-F035-4478-A972-AB87F7A3046B}" type="presParOf" srcId="{A39BCE47-05A4-49F8-8FF3-202E74F7B81C}" destId="{C02BFD68-B817-442C-BF19-93C71217EE95}" srcOrd="0" destOrd="0" presId="urn:microsoft.com/office/officeart/2005/8/layout/hierarchy2"/>
    <dgm:cxn modelId="{6670C4BF-CBDF-4BA2-9F48-72511F2C1350}" type="presParOf" srcId="{A39BCE47-05A4-49F8-8FF3-202E74F7B81C}" destId="{A87CB0D4-4829-419B-B13F-BA96B0BB4126}" srcOrd="1" destOrd="0" presId="urn:microsoft.com/office/officeart/2005/8/layout/hierarchy2"/>
    <dgm:cxn modelId="{85BC032D-4D8D-47DC-B9F3-6BF45295ADE8}" type="presParOf" srcId="{A87CB0D4-4829-419B-B13F-BA96B0BB4126}" destId="{F3639F45-32FC-429F-893D-6CFD79459558}" srcOrd="0" destOrd="0" presId="urn:microsoft.com/office/officeart/2005/8/layout/hierarchy2"/>
    <dgm:cxn modelId="{377B7C53-2E78-4E76-AE1C-39EB73CD6946}" type="presParOf" srcId="{F3639F45-32FC-429F-893D-6CFD79459558}" destId="{54BB8AB0-9FF6-498C-86AB-4F58D3C7FE61}" srcOrd="0" destOrd="0" presId="urn:microsoft.com/office/officeart/2005/8/layout/hierarchy2"/>
    <dgm:cxn modelId="{DDB31EEC-FC25-410B-A551-4C9420669760}" type="presParOf" srcId="{A87CB0D4-4829-419B-B13F-BA96B0BB4126}" destId="{39CB9955-D73E-46D4-8670-71C1A6E2EA91}" srcOrd="1" destOrd="0" presId="urn:microsoft.com/office/officeart/2005/8/layout/hierarchy2"/>
    <dgm:cxn modelId="{E8BEE3D2-85B5-42E2-B9D5-96633DAF5EA8}" type="presParOf" srcId="{39CB9955-D73E-46D4-8670-71C1A6E2EA91}" destId="{32468EF8-96FA-4A0D-B933-91026EEA7EDA}" srcOrd="0" destOrd="0" presId="urn:microsoft.com/office/officeart/2005/8/layout/hierarchy2"/>
    <dgm:cxn modelId="{2846D1DE-E7FF-4301-948F-07214567C41A}" type="presParOf" srcId="{39CB9955-D73E-46D4-8670-71C1A6E2EA91}" destId="{E0EA3782-7D93-4259-8B08-A9D8CCAAC7F8}" srcOrd="1" destOrd="0" presId="urn:microsoft.com/office/officeart/2005/8/layout/hierarchy2"/>
    <dgm:cxn modelId="{3284FF12-7EB2-4C95-B03D-28154413D32E}" type="presParOf" srcId="{E0EA3782-7D93-4259-8B08-A9D8CCAAC7F8}" destId="{76024213-1911-4A95-8A99-860A75A145A3}" srcOrd="0" destOrd="0" presId="urn:microsoft.com/office/officeart/2005/8/layout/hierarchy2"/>
    <dgm:cxn modelId="{D697AA25-D62F-47CF-9F0D-F60139495EB0}" type="presParOf" srcId="{76024213-1911-4A95-8A99-860A75A145A3}" destId="{C45A43D2-00BD-4428-857D-9F7E3679FC42}" srcOrd="0" destOrd="0" presId="urn:microsoft.com/office/officeart/2005/8/layout/hierarchy2"/>
    <dgm:cxn modelId="{52402BBF-B315-4BE2-B262-3427E1607E65}" type="presParOf" srcId="{E0EA3782-7D93-4259-8B08-A9D8CCAAC7F8}" destId="{397C145D-7393-4B63-BECA-FABA561B9D15}" srcOrd="1" destOrd="0" presId="urn:microsoft.com/office/officeart/2005/8/layout/hierarchy2"/>
    <dgm:cxn modelId="{4591EAD5-3F4B-4310-BED8-7086819CFDEC}" type="presParOf" srcId="{397C145D-7393-4B63-BECA-FABA561B9D15}" destId="{2F123ABC-C423-44F4-8236-EEFC4C9C002E}" srcOrd="0" destOrd="0" presId="urn:microsoft.com/office/officeart/2005/8/layout/hierarchy2"/>
    <dgm:cxn modelId="{3317E76A-B8A6-412A-BB1F-620721E47A21}" type="presParOf" srcId="{397C145D-7393-4B63-BECA-FABA561B9D15}" destId="{0BA37632-392D-42A9-B218-EF5A138BFCEC}" srcOrd="1" destOrd="0" presId="urn:microsoft.com/office/officeart/2005/8/layout/hierarchy2"/>
    <dgm:cxn modelId="{21BA902E-187A-40FA-A6A6-C5734E461E0F}" type="presParOf" srcId="{0BA37632-392D-42A9-B218-EF5A138BFCEC}" destId="{4200FC02-040C-42C6-8DE5-E8D495D3B967}" srcOrd="0" destOrd="0" presId="urn:microsoft.com/office/officeart/2005/8/layout/hierarchy2"/>
    <dgm:cxn modelId="{4E40AE65-3251-422D-9F96-9382643018AF}" type="presParOf" srcId="{4200FC02-040C-42C6-8DE5-E8D495D3B967}" destId="{AE382992-BC17-4A86-9AF8-1724461F1931}" srcOrd="0" destOrd="0" presId="urn:microsoft.com/office/officeart/2005/8/layout/hierarchy2"/>
    <dgm:cxn modelId="{12773673-3023-41D8-B75B-36886E6455C7}" type="presParOf" srcId="{0BA37632-392D-42A9-B218-EF5A138BFCEC}" destId="{9D37E8E7-05BC-4DC1-B553-DA75BBFFBDA3}" srcOrd="1" destOrd="0" presId="urn:microsoft.com/office/officeart/2005/8/layout/hierarchy2"/>
    <dgm:cxn modelId="{92EB082A-9BD1-4FA7-A8A1-304B5165DC4C}" type="presParOf" srcId="{9D37E8E7-05BC-4DC1-B553-DA75BBFFBDA3}" destId="{73193095-EF14-4D11-97AB-A918A268A672}" srcOrd="0" destOrd="0" presId="urn:microsoft.com/office/officeart/2005/8/layout/hierarchy2"/>
    <dgm:cxn modelId="{BC2C02E9-DB6F-443B-9FF2-A08CAF967588}" type="presParOf" srcId="{9D37E8E7-05BC-4DC1-B553-DA75BBFFBDA3}" destId="{4117CC45-0C60-4C87-B351-353EF89BEDA7}" srcOrd="1" destOrd="0" presId="urn:microsoft.com/office/officeart/2005/8/layout/hierarchy2"/>
    <dgm:cxn modelId="{29A6CAE9-CBDC-419E-ADB6-B83033AF7357}" type="presParOf" srcId="{0BA37632-392D-42A9-B218-EF5A138BFCEC}" destId="{1DBA5A62-19D7-43B5-BE92-59060603F303}" srcOrd="2" destOrd="0" presId="urn:microsoft.com/office/officeart/2005/8/layout/hierarchy2"/>
    <dgm:cxn modelId="{34FCB611-5548-42E9-A46F-9A6D790C244E}" type="presParOf" srcId="{1DBA5A62-19D7-43B5-BE92-59060603F303}" destId="{33C9FB1C-E8F9-47DE-BD05-35627F1C1C7D}" srcOrd="0" destOrd="0" presId="urn:microsoft.com/office/officeart/2005/8/layout/hierarchy2"/>
    <dgm:cxn modelId="{8588C275-276F-4739-A0AD-9B27657AE98B}" type="presParOf" srcId="{0BA37632-392D-42A9-B218-EF5A138BFCEC}" destId="{C576B633-3B77-42E0-A92C-443BB78F2147}" srcOrd="3" destOrd="0" presId="urn:microsoft.com/office/officeart/2005/8/layout/hierarchy2"/>
    <dgm:cxn modelId="{6DDDC2D2-D75E-403E-BC5D-1B5A9DD93FDE}" type="presParOf" srcId="{C576B633-3B77-42E0-A92C-443BB78F2147}" destId="{3EC5B70E-E172-4A6C-AD2B-365E49BDFAD4}" srcOrd="0" destOrd="0" presId="urn:microsoft.com/office/officeart/2005/8/layout/hierarchy2"/>
    <dgm:cxn modelId="{68B039B5-E33A-4D83-BFE5-6BDFACC29F7D}" type="presParOf" srcId="{C576B633-3B77-42E0-A92C-443BB78F2147}" destId="{27C292FA-31A6-4A21-9541-F6C018FE0684}" srcOrd="1" destOrd="0" presId="urn:microsoft.com/office/officeart/2005/8/layout/hierarchy2"/>
    <dgm:cxn modelId="{AF54E0F6-DFE7-48DB-A0BA-B1BBDAB7F094}" type="presParOf" srcId="{0BA37632-392D-42A9-B218-EF5A138BFCEC}" destId="{A0050FC7-947B-4581-8F9E-C67E9D77C477}" srcOrd="4" destOrd="0" presId="urn:microsoft.com/office/officeart/2005/8/layout/hierarchy2"/>
    <dgm:cxn modelId="{7738676B-18BC-443E-AEEA-FFA67E0CC4B8}" type="presParOf" srcId="{A0050FC7-947B-4581-8F9E-C67E9D77C477}" destId="{9466782A-90E7-4476-8857-7DAB1FD3E3A1}" srcOrd="0" destOrd="0" presId="urn:microsoft.com/office/officeart/2005/8/layout/hierarchy2"/>
    <dgm:cxn modelId="{6CDB666C-EA3E-4962-9080-8F7A7F06D763}" type="presParOf" srcId="{0BA37632-392D-42A9-B218-EF5A138BFCEC}" destId="{5ED1A097-B82C-4D21-9809-23B1BDC11384}" srcOrd="5" destOrd="0" presId="urn:microsoft.com/office/officeart/2005/8/layout/hierarchy2"/>
    <dgm:cxn modelId="{4F11A96B-6C17-4E0B-A01B-99C21454BD85}" type="presParOf" srcId="{5ED1A097-B82C-4D21-9809-23B1BDC11384}" destId="{5D4E23C1-7D41-43F5-960E-B0A90FBCB827}" srcOrd="0" destOrd="0" presId="urn:microsoft.com/office/officeart/2005/8/layout/hierarchy2"/>
    <dgm:cxn modelId="{AD0C46DF-BC7C-4C5B-9A02-01430E2206B0}" type="presParOf" srcId="{5ED1A097-B82C-4D21-9809-23B1BDC11384}" destId="{55504619-967C-4E82-A503-3B97229BDA69}" srcOrd="1" destOrd="0" presId="urn:microsoft.com/office/officeart/2005/8/layout/hierarchy2"/>
    <dgm:cxn modelId="{801044B1-79CC-4C54-B9A8-80D53A19827B}" type="presParOf" srcId="{0BA37632-392D-42A9-B218-EF5A138BFCEC}" destId="{C403D6CE-CFD7-4FCC-AC5E-1D96DE3248BD}" srcOrd="6" destOrd="0" presId="urn:microsoft.com/office/officeart/2005/8/layout/hierarchy2"/>
    <dgm:cxn modelId="{D21108A5-6989-4BD7-9E82-57795969F7D1}" type="presParOf" srcId="{C403D6CE-CFD7-4FCC-AC5E-1D96DE3248BD}" destId="{7CD2E1C6-D4D4-4F4E-99FA-C37ABDCFE14B}" srcOrd="0" destOrd="0" presId="urn:microsoft.com/office/officeart/2005/8/layout/hierarchy2"/>
    <dgm:cxn modelId="{31779C62-6154-4785-A7E2-9EEEBA0B9564}" type="presParOf" srcId="{0BA37632-392D-42A9-B218-EF5A138BFCEC}" destId="{1BF3009C-C240-4CFF-A93B-874A927433AB}" srcOrd="7" destOrd="0" presId="urn:microsoft.com/office/officeart/2005/8/layout/hierarchy2"/>
    <dgm:cxn modelId="{CEEB9398-375D-43DC-BC91-015897751919}" type="presParOf" srcId="{1BF3009C-C240-4CFF-A93B-874A927433AB}" destId="{5F81FEF8-0FEB-4A4E-9F28-EDAF214CA528}" srcOrd="0" destOrd="0" presId="urn:microsoft.com/office/officeart/2005/8/layout/hierarchy2"/>
    <dgm:cxn modelId="{CC0608FB-540A-47B8-BC2D-EDA4DFF27C97}" type="presParOf" srcId="{1BF3009C-C240-4CFF-A93B-874A927433AB}" destId="{ABE20317-D35E-428E-972E-6F5AF6E255E3}" srcOrd="1" destOrd="0" presId="urn:microsoft.com/office/officeart/2005/8/layout/hierarchy2"/>
    <dgm:cxn modelId="{7E467886-405F-4078-B3E6-57129F6285F5}" type="presParOf" srcId="{0BA37632-392D-42A9-B218-EF5A138BFCEC}" destId="{F59EC9F5-7942-4724-AB45-B58388AABAD0}" srcOrd="8" destOrd="0" presId="urn:microsoft.com/office/officeart/2005/8/layout/hierarchy2"/>
    <dgm:cxn modelId="{574776AA-4B9B-49F4-8060-93F96CF533F3}" type="presParOf" srcId="{F59EC9F5-7942-4724-AB45-B58388AABAD0}" destId="{2578667C-F3B8-421A-94FE-3312A275A91B}" srcOrd="0" destOrd="0" presId="urn:microsoft.com/office/officeart/2005/8/layout/hierarchy2"/>
    <dgm:cxn modelId="{6134CA40-D2B0-488D-B2FB-08DE15C796E4}" type="presParOf" srcId="{0BA37632-392D-42A9-B218-EF5A138BFCEC}" destId="{B3D01214-DDBF-4048-9996-14F3C39A98D1}" srcOrd="9" destOrd="0" presId="urn:microsoft.com/office/officeart/2005/8/layout/hierarchy2"/>
    <dgm:cxn modelId="{E617272B-E91D-4C9E-B496-787807C061F8}" type="presParOf" srcId="{B3D01214-DDBF-4048-9996-14F3C39A98D1}" destId="{02F39687-B7FE-494E-A19E-73BD5F129F93}" srcOrd="0" destOrd="0" presId="urn:microsoft.com/office/officeart/2005/8/layout/hierarchy2"/>
    <dgm:cxn modelId="{15AC99CD-3F99-45AD-8D67-778F6A97657D}" type="presParOf" srcId="{B3D01214-DDBF-4048-9996-14F3C39A98D1}" destId="{FFF6DAE8-1029-4BAD-9002-FD9BEA99453C}" srcOrd="1" destOrd="0" presId="urn:microsoft.com/office/officeart/2005/8/layout/hierarchy2"/>
    <dgm:cxn modelId="{E4DEEFF5-1BFE-4772-A005-D07F13F87B36}" type="presParOf" srcId="{0BA37632-392D-42A9-B218-EF5A138BFCEC}" destId="{7FBD81B5-253A-464E-B222-008C99589465}" srcOrd="10" destOrd="0" presId="urn:microsoft.com/office/officeart/2005/8/layout/hierarchy2"/>
    <dgm:cxn modelId="{26FA8021-AB14-4C8B-9506-7E20F28CE382}" type="presParOf" srcId="{7FBD81B5-253A-464E-B222-008C99589465}" destId="{8755F5CE-97D1-45DF-97BF-F566F12CD152}" srcOrd="0" destOrd="0" presId="urn:microsoft.com/office/officeart/2005/8/layout/hierarchy2"/>
    <dgm:cxn modelId="{3C476FEA-466D-483B-A39A-5D83B4A70143}" type="presParOf" srcId="{0BA37632-392D-42A9-B218-EF5A138BFCEC}" destId="{23F5532C-DECB-4D97-ACA6-1E7791619BF5}" srcOrd="11" destOrd="0" presId="urn:microsoft.com/office/officeart/2005/8/layout/hierarchy2"/>
    <dgm:cxn modelId="{C1521201-2DA2-47E7-A7BE-B72226ED36B4}" type="presParOf" srcId="{23F5532C-DECB-4D97-ACA6-1E7791619BF5}" destId="{DF3D9B84-5DBB-4B0D-ADE2-A67BECBF89F6}" srcOrd="0" destOrd="0" presId="urn:microsoft.com/office/officeart/2005/8/layout/hierarchy2"/>
    <dgm:cxn modelId="{C0A7DB53-7984-4EE3-8C6B-BC7B10DE172E}" type="presParOf" srcId="{23F5532C-DECB-4D97-ACA6-1E7791619BF5}" destId="{20424013-AB28-42EE-91ED-247E5CF3F185}" srcOrd="1" destOrd="0" presId="urn:microsoft.com/office/officeart/2005/8/layout/hierarchy2"/>
    <dgm:cxn modelId="{79E5AC82-E783-42D4-94E1-3800950C5F8F}" type="presParOf" srcId="{0BA37632-392D-42A9-B218-EF5A138BFCEC}" destId="{6E266A75-785B-4CE4-9A43-19C059DCF2AD}" srcOrd="12" destOrd="0" presId="urn:microsoft.com/office/officeart/2005/8/layout/hierarchy2"/>
    <dgm:cxn modelId="{2DADF824-D23B-443E-BB92-64144FBD0783}" type="presParOf" srcId="{6E266A75-785B-4CE4-9A43-19C059DCF2AD}" destId="{DC36E995-AD25-4522-BA43-16EAFD5F3730}" srcOrd="0" destOrd="0" presId="urn:microsoft.com/office/officeart/2005/8/layout/hierarchy2"/>
    <dgm:cxn modelId="{C41EB099-D4C1-4DEF-9666-1D2E922C503A}" type="presParOf" srcId="{0BA37632-392D-42A9-B218-EF5A138BFCEC}" destId="{24E7BAFE-98B8-4057-ABCD-699D27B3760B}" srcOrd="13" destOrd="0" presId="urn:microsoft.com/office/officeart/2005/8/layout/hierarchy2"/>
    <dgm:cxn modelId="{4D1E5450-257D-45A6-B7B7-F63B0E6179D1}" type="presParOf" srcId="{24E7BAFE-98B8-4057-ABCD-699D27B3760B}" destId="{E393CEE5-C6D6-42C4-8744-87C1400BDAA9}" srcOrd="0" destOrd="0" presId="urn:microsoft.com/office/officeart/2005/8/layout/hierarchy2"/>
    <dgm:cxn modelId="{598EC431-BDB8-4978-9EB0-31D7083B8FC1}" type="presParOf" srcId="{24E7BAFE-98B8-4057-ABCD-699D27B3760B}" destId="{8AFB198D-31AB-4B32-8B0B-C2F55ED8E8F7}" srcOrd="1" destOrd="0" presId="urn:microsoft.com/office/officeart/2005/8/layout/hierarchy2"/>
    <dgm:cxn modelId="{68372B45-0CFB-4C38-8C0F-68FAD66858B6}" type="presParOf" srcId="{E0EA3782-7D93-4259-8B08-A9D8CCAAC7F8}" destId="{824819B3-E1DC-45FC-91DA-9D2725F53893}" srcOrd="2" destOrd="0" presId="urn:microsoft.com/office/officeart/2005/8/layout/hierarchy2"/>
    <dgm:cxn modelId="{505A2B10-5C55-4A12-8414-83A54FA7B8CC}" type="presParOf" srcId="{824819B3-E1DC-45FC-91DA-9D2725F53893}" destId="{D59907E0-23CA-4F31-BFA5-9DF06CB73EF8}" srcOrd="0" destOrd="0" presId="urn:microsoft.com/office/officeart/2005/8/layout/hierarchy2"/>
    <dgm:cxn modelId="{3641865A-EF1F-4EEC-9CED-A12D6558D2B4}" type="presParOf" srcId="{E0EA3782-7D93-4259-8B08-A9D8CCAAC7F8}" destId="{57FC4B1E-494F-4E6D-806C-6BD3681D1CBD}" srcOrd="3" destOrd="0" presId="urn:microsoft.com/office/officeart/2005/8/layout/hierarchy2"/>
    <dgm:cxn modelId="{044A4A2B-CB62-4425-A549-D5ECFCD4AB21}" type="presParOf" srcId="{57FC4B1E-494F-4E6D-806C-6BD3681D1CBD}" destId="{E2FB7B42-81C7-4E51-9147-2FAD8C9F553E}" srcOrd="0" destOrd="0" presId="urn:microsoft.com/office/officeart/2005/8/layout/hierarchy2"/>
    <dgm:cxn modelId="{37F3D93B-407F-4CC4-9142-36BBD581D86F}" type="presParOf" srcId="{57FC4B1E-494F-4E6D-806C-6BD3681D1CBD}" destId="{2D768781-D446-4125-9042-15F968F1DD8C}" srcOrd="1" destOrd="0" presId="urn:microsoft.com/office/officeart/2005/8/layout/hierarchy2"/>
    <dgm:cxn modelId="{89CDA06E-892B-486E-9740-389E3BB0A19B}" type="presParOf" srcId="{A87CB0D4-4829-419B-B13F-BA96B0BB4126}" destId="{283FFDA0-063A-4E54-B66E-90CC52C7F76F}" srcOrd="2" destOrd="0" presId="urn:microsoft.com/office/officeart/2005/8/layout/hierarchy2"/>
    <dgm:cxn modelId="{1096337D-45F7-47E7-899F-62ADC3A06EDC}" type="presParOf" srcId="{283FFDA0-063A-4E54-B66E-90CC52C7F76F}" destId="{4BA26F02-4EED-470B-A09E-5159934E32C0}" srcOrd="0" destOrd="0" presId="urn:microsoft.com/office/officeart/2005/8/layout/hierarchy2"/>
    <dgm:cxn modelId="{8B3E2B71-AD09-4758-8C23-DC350FEBEC3D}" type="presParOf" srcId="{A87CB0D4-4829-419B-B13F-BA96B0BB4126}" destId="{BE1D2A2A-B885-46E0-9334-2CBDDC94A268}" srcOrd="3" destOrd="0" presId="urn:microsoft.com/office/officeart/2005/8/layout/hierarchy2"/>
    <dgm:cxn modelId="{224CF541-2E10-4DF8-8465-243F1FC831D5}" type="presParOf" srcId="{BE1D2A2A-B885-46E0-9334-2CBDDC94A268}" destId="{3D7CDBB8-546D-4C85-9BDB-51C34E5A814E}" srcOrd="0" destOrd="0" presId="urn:microsoft.com/office/officeart/2005/8/layout/hierarchy2"/>
    <dgm:cxn modelId="{2303DB55-2EE5-4DCE-B57A-673AF9A11DA9}" type="presParOf" srcId="{BE1D2A2A-B885-46E0-9334-2CBDDC94A268}" destId="{EAFC31EA-A3C3-4323-BC7A-27C9FD7D9B5E}" srcOrd="1" destOrd="0" presId="urn:microsoft.com/office/officeart/2005/8/layout/hierarchy2"/>
    <dgm:cxn modelId="{273FF7B5-D566-4AB3-9226-CC2B7A3EA74F}" type="presParOf" srcId="{EAFC31EA-A3C3-4323-BC7A-27C9FD7D9B5E}" destId="{31C2B082-032F-485A-9857-63B6CE206109}" srcOrd="0" destOrd="0" presId="urn:microsoft.com/office/officeart/2005/8/layout/hierarchy2"/>
    <dgm:cxn modelId="{30A8259A-AC42-4DEE-9FB2-5EB4BE5E9A59}" type="presParOf" srcId="{31C2B082-032F-485A-9857-63B6CE206109}" destId="{7759C0D9-484F-4808-AEDA-3793E4AE66FB}" srcOrd="0" destOrd="0" presId="urn:microsoft.com/office/officeart/2005/8/layout/hierarchy2"/>
    <dgm:cxn modelId="{8A5EAEF9-1B7D-4BA0-9DB9-DD721763F0EA}" type="presParOf" srcId="{EAFC31EA-A3C3-4323-BC7A-27C9FD7D9B5E}" destId="{C66AB476-11A0-41C4-B00D-F35D6A28BED6}" srcOrd="1" destOrd="0" presId="urn:microsoft.com/office/officeart/2005/8/layout/hierarchy2"/>
    <dgm:cxn modelId="{BE0BC35F-4B23-4310-B91F-C9B58E30073F}" type="presParOf" srcId="{C66AB476-11A0-41C4-B00D-F35D6A28BED6}" destId="{F9C0187C-B9B9-4F59-8CAB-44C286AA5CC6}" srcOrd="0" destOrd="0" presId="urn:microsoft.com/office/officeart/2005/8/layout/hierarchy2"/>
    <dgm:cxn modelId="{0D945CA6-F11E-4CAA-9158-E1D30E65518D}" type="presParOf" srcId="{C66AB476-11A0-41C4-B00D-F35D6A28BED6}" destId="{3E8E5DA5-59BE-4A7D-81C1-EEC3879E5FDD}" srcOrd="1" destOrd="0" presId="urn:microsoft.com/office/officeart/2005/8/layout/hierarchy2"/>
    <dgm:cxn modelId="{19E3C6A9-0FEF-45CA-8EA0-37AC167E93CF}" type="presParOf" srcId="{EAFC31EA-A3C3-4323-BC7A-27C9FD7D9B5E}" destId="{6D9B8EB9-C74E-4A1D-A529-C218A8BDB4B4}" srcOrd="2" destOrd="0" presId="urn:microsoft.com/office/officeart/2005/8/layout/hierarchy2"/>
    <dgm:cxn modelId="{BDFD5A35-4AF6-404B-B9DF-91477A7229DA}" type="presParOf" srcId="{6D9B8EB9-C74E-4A1D-A529-C218A8BDB4B4}" destId="{D48B9651-2156-41A1-8D85-A680C05B18BC}" srcOrd="0" destOrd="0" presId="urn:microsoft.com/office/officeart/2005/8/layout/hierarchy2"/>
    <dgm:cxn modelId="{5D6056C0-0083-43EC-B4F1-92F0AFD3A049}" type="presParOf" srcId="{EAFC31EA-A3C3-4323-BC7A-27C9FD7D9B5E}" destId="{3AB25B7A-E876-4389-A5BB-74FB5D35B54F}" srcOrd="3" destOrd="0" presId="urn:microsoft.com/office/officeart/2005/8/layout/hierarchy2"/>
    <dgm:cxn modelId="{986620DC-4708-405E-B809-0A30D0B3A0DE}" type="presParOf" srcId="{3AB25B7A-E876-4389-A5BB-74FB5D35B54F}" destId="{40A65A3B-105F-4E21-B648-502ADB8855BC}" srcOrd="0" destOrd="0" presId="urn:microsoft.com/office/officeart/2005/8/layout/hierarchy2"/>
    <dgm:cxn modelId="{BBA6BD47-E4E0-4D60-A712-36D54ADF006F}" type="presParOf" srcId="{3AB25B7A-E876-4389-A5BB-74FB5D35B54F}" destId="{EEC00133-B25A-40C6-8CD0-B79E88959EF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BFD68-B817-442C-BF19-93C71217EE95}">
      <dsp:nvSpPr>
        <dsp:cNvPr id="0" name=""/>
        <dsp:cNvSpPr/>
      </dsp:nvSpPr>
      <dsp:spPr>
        <a:xfrm>
          <a:off x="7759" y="1747540"/>
          <a:ext cx="1593246" cy="568918"/>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Hypoglycaemia</a:t>
          </a:r>
          <a:endParaRPr lang="en-NZ" sz="1200" kern="1200" dirty="0"/>
        </a:p>
      </dsp:txBody>
      <dsp:txXfrm>
        <a:off x="24422" y="1764203"/>
        <a:ext cx="1559920" cy="535592"/>
      </dsp:txXfrm>
    </dsp:sp>
    <dsp:sp modelId="{F3639F45-32FC-429F-893D-6CFD79459558}">
      <dsp:nvSpPr>
        <dsp:cNvPr id="0" name=""/>
        <dsp:cNvSpPr/>
      </dsp:nvSpPr>
      <dsp:spPr>
        <a:xfrm rot="17350740">
          <a:off x="1284949" y="1578877"/>
          <a:ext cx="941372" cy="17121"/>
        </a:xfrm>
        <a:custGeom>
          <a:avLst/>
          <a:gdLst/>
          <a:ahLst/>
          <a:cxnLst/>
          <a:rect l="0" t="0" r="0" b="0"/>
          <a:pathLst>
            <a:path>
              <a:moveTo>
                <a:pt x="0" y="8560"/>
              </a:moveTo>
              <a:lnTo>
                <a:pt x="941372" y="8560"/>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1732101" y="1563904"/>
        <a:ext cx="47068" cy="47068"/>
      </dsp:txXfrm>
    </dsp:sp>
    <dsp:sp modelId="{32468EF8-96FA-4A0D-B933-91026EEA7EDA}">
      <dsp:nvSpPr>
        <dsp:cNvPr id="0" name=""/>
        <dsp:cNvSpPr/>
      </dsp:nvSpPr>
      <dsp:spPr>
        <a:xfrm>
          <a:off x="1910265" y="858417"/>
          <a:ext cx="1593246" cy="568918"/>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40% Dextrose Gel</a:t>
          </a:r>
          <a:endParaRPr lang="en-NZ" sz="1200" kern="1200" dirty="0"/>
        </a:p>
      </dsp:txBody>
      <dsp:txXfrm>
        <a:off x="1926928" y="875080"/>
        <a:ext cx="1559920" cy="535592"/>
      </dsp:txXfrm>
    </dsp:sp>
    <dsp:sp modelId="{76024213-1911-4A95-8A99-860A75A145A3}">
      <dsp:nvSpPr>
        <dsp:cNvPr id="0" name=""/>
        <dsp:cNvSpPr/>
      </dsp:nvSpPr>
      <dsp:spPr>
        <a:xfrm rot="18289469">
          <a:off x="3387367" y="912035"/>
          <a:ext cx="541550" cy="17121"/>
        </a:xfrm>
        <a:custGeom>
          <a:avLst/>
          <a:gdLst/>
          <a:ahLst/>
          <a:cxnLst/>
          <a:rect l="0" t="0" r="0" b="0"/>
          <a:pathLst>
            <a:path>
              <a:moveTo>
                <a:pt x="0" y="8560"/>
              </a:moveTo>
              <a:lnTo>
                <a:pt x="541550" y="8560"/>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3644603" y="907057"/>
        <a:ext cx="27077" cy="27077"/>
      </dsp:txXfrm>
    </dsp:sp>
    <dsp:sp modelId="{2F123ABC-C423-44F4-8236-EEFC4C9C002E}">
      <dsp:nvSpPr>
        <dsp:cNvPr id="0" name=""/>
        <dsp:cNvSpPr/>
      </dsp:nvSpPr>
      <dsp:spPr>
        <a:xfrm>
          <a:off x="3812772" y="413855"/>
          <a:ext cx="1800961" cy="568918"/>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Single Episode Hypoglycaemia</a:t>
          </a:r>
          <a:endParaRPr lang="en-NZ" sz="1200" kern="1200" dirty="0"/>
        </a:p>
      </dsp:txBody>
      <dsp:txXfrm>
        <a:off x="3829435" y="430518"/>
        <a:ext cx="1767635" cy="535592"/>
      </dsp:txXfrm>
    </dsp:sp>
    <dsp:sp modelId="{4200FC02-040C-42C6-8DE5-E8D495D3B967}">
      <dsp:nvSpPr>
        <dsp:cNvPr id="0" name=""/>
        <dsp:cNvSpPr/>
      </dsp:nvSpPr>
      <dsp:spPr>
        <a:xfrm rot="19457599">
          <a:off x="5577936" y="578614"/>
          <a:ext cx="380855" cy="17121"/>
        </a:xfrm>
        <a:custGeom>
          <a:avLst/>
          <a:gdLst/>
          <a:ahLst/>
          <a:cxnLst/>
          <a:rect l="0" t="0" r="0" b="0"/>
          <a:pathLst>
            <a:path>
              <a:moveTo>
                <a:pt x="0" y="8560"/>
              </a:moveTo>
              <a:lnTo>
                <a:pt x="380855" y="8560"/>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5758842" y="577653"/>
        <a:ext cx="19042" cy="19042"/>
      </dsp:txXfrm>
    </dsp:sp>
    <dsp:sp modelId="{73193095-EF14-4D11-97AB-A918A268A672}">
      <dsp:nvSpPr>
        <dsp:cNvPr id="0" name=""/>
        <dsp:cNvSpPr/>
      </dsp:nvSpPr>
      <dsp:spPr>
        <a:xfrm>
          <a:off x="5922994" y="282747"/>
          <a:ext cx="1593246" cy="386575"/>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Admitted to NICU</a:t>
          </a:r>
          <a:endParaRPr lang="en-NZ" sz="1200" kern="1200" dirty="0"/>
        </a:p>
      </dsp:txBody>
      <dsp:txXfrm>
        <a:off x="5934316" y="294069"/>
        <a:ext cx="1570602" cy="363931"/>
      </dsp:txXfrm>
    </dsp:sp>
    <dsp:sp modelId="{1DBA5A62-19D7-43B5-BE92-59060603F303}">
      <dsp:nvSpPr>
        <dsp:cNvPr id="0" name=""/>
        <dsp:cNvSpPr/>
      </dsp:nvSpPr>
      <dsp:spPr>
        <a:xfrm rot="2142401">
          <a:off x="5577936" y="800894"/>
          <a:ext cx="380855" cy="17121"/>
        </a:xfrm>
        <a:custGeom>
          <a:avLst/>
          <a:gdLst/>
          <a:ahLst/>
          <a:cxnLst/>
          <a:rect l="0" t="0" r="0" b="0"/>
          <a:pathLst>
            <a:path>
              <a:moveTo>
                <a:pt x="0" y="8560"/>
              </a:moveTo>
              <a:lnTo>
                <a:pt x="380855" y="8560"/>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5758842" y="799934"/>
        <a:ext cx="19042" cy="19042"/>
      </dsp:txXfrm>
    </dsp:sp>
    <dsp:sp modelId="{3EC5B70E-E172-4A6C-AD2B-365E49BDFAD4}">
      <dsp:nvSpPr>
        <dsp:cNvPr id="0" name=""/>
        <dsp:cNvSpPr/>
      </dsp:nvSpPr>
      <dsp:spPr>
        <a:xfrm>
          <a:off x="5922994" y="727308"/>
          <a:ext cx="1593246" cy="386575"/>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Not Admitted to NICU</a:t>
          </a:r>
          <a:endParaRPr lang="en-NZ" sz="1200" kern="1200" dirty="0"/>
        </a:p>
      </dsp:txBody>
      <dsp:txXfrm>
        <a:off x="5934316" y="738630"/>
        <a:ext cx="1570602" cy="363931"/>
      </dsp:txXfrm>
    </dsp:sp>
    <dsp:sp modelId="{824819B3-E1DC-45FC-91DA-9D2725F53893}">
      <dsp:nvSpPr>
        <dsp:cNvPr id="0" name=""/>
        <dsp:cNvSpPr/>
      </dsp:nvSpPr>
      <dsp:spPr>
        <a:xfrm rot="3310531">
          <a:off x="3387367" y="1356596"/>
          <a:ext cx="541550" cy="17121"/>
        </a:xfrm>
        <a:custGeom>
          <a:avLst/>
          <a:gdLst/>
          <a:ahLst/>
          <a:cxnLst/>
          <a:rect l="0" t="0" r="0" b="0"/>
          <a:pathLst>
            <a:path>
              <a:moveTo>
                <a:pt x="0" y="8560"/>
              </a:moveTo>
              <a:lnTo>
                <a:pt x="541550" y="8560"/>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3644603" y="1351618"/>
        <a:ext cx="27077" cy="27077"/>
      </dsp:txXfrm>
    </dsp:sp>
    <dsp:sp modelId="{E2FB7B42-81C7-4E51-9147-2FAD8C9F553E}">
      <dsp:nvSpPr>
        <dsp:cNvPr id="0" name=""/>
        <dsp:cNvSpPr/>
      </dsp:nvSpPr>
      <dsp:spPr>
        <a:xfrm>
          <a:off x="3812772" y="1302979"/>
          <a:ext cx="1800961" cy="568918"/>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Recurrent Hypoglycaemia</a:t>
          </a:r>
          <a:endParaRPr lang="en-NZ" sz="1200" kern="1200" dirty="0"/>
        </a:p>
      </dsp:txBody>
      <dsp:txXfrm>
        <a:off x="3829435" y="1319642"/>
        <a:ext cx="1767635" cy="535592"/>
      </dsp:txXfrm>
    </dsp:sp>
    <dsp:sp modelId="{E1A56808-EA95-42C7-ABBC-0D6C5C5DF574}">
      <dsp:nvSpPr>
        <dsp:cNvPr id="0" name=""/>
        <dsp:cNvSpPr/>
      </dsp:nvSpPr>
      <dsp:spPr>
        <a:xfrm rot="19457599">
          <a:off x="5577936" y="1467737"/>
          <a:ext cx="380855" cy="17121"/>
        </a:xfrm>
        <a:custGeom>
          <a:avLst/>
          <a:gdLst/>
          <a:ahLst/>
          <a:cxnLst/>
          <a:rect l="0" t="0" r="0" b="0"/>
          <a:pathLst>
            <a:path>
              <a:moveTo>
                <a:pt x="0" y="8560"/>
              </a:moveTo>
              <a:lnTo>
                <a:pt x="380855" y="8560"/>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5758842" y="1466776"/>
        <a:ext cx="19042" cy="19042"/>
      </dsp:txXfrm>
    </dsp:sp>
    <dsp:sp modelId="{AC9F5DCD-E382-4EC3-82A8-797EEDF81668}">
      <dsp:nvSpPr>
        <dsp:cNvPr id="0" name=""/>
        <dsp:cNvSpPr/>
      </dsp:nvSpPr>
      <dsp:spPr>
        <a:xfrm>
          <a:off x="5922994" y="1171870"/>
          <a:ext cx="1593246" cy="386575"/>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Admitted to NICU</a:t>
          </a:r>
          <a:endParaRPr lang="en-NZ" sz="1200" kern="1200" dirty="0"/>
        </a:p>
      </dsp:txBody>
      <dsp:txXfrm>
        <a:off x="5934316" y="1183192"/>
        <a:ext cx="1570602" cy="363931"/>
      </dsp:txXfrm>
    </dsp:sp>
    <dsp:sp modelId="{2749E3F1-7C17-4FAF-80D0-1536310808A9}">
      <dsp:nvSpPr>
        <dsp:cNvPr id="0" name=""/>
        <dsp:cNvSpPr/>
      </dsp:nvSpPr>
      <dsp:spPr>
        <a:xfrm rot="2142401">
          <a:off x="5577936" y="1690017"/>
          <a:ext cx="380855" cy="17121"/>
        </a:xfrm>
        <a:custGeom>
          <a:avLst/>
          <a:gdLst/>
          <a:ahLst/>
          <a:cxnLst/>
          <a:rect l="0" t="0" r="0" b="0"/>
          <a:pathLst>
            <a:path>
              <a:moveTo>
                <a:pt x="0" y="8560"/>
              </a:moveTo>
              <a:lnTo>
                <a:pt x="380855" y="8560"/>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5758842" y="1689057"/>
        <a:ext cx="19042" cy="19042"/>
      </dsp:txXfrm>
    </dsp:sp>
    <dsp:sp modelId="{33CBE6CD-18FD-4B3B-AA18-8461BF369701}">
      <dsp:nvSpPr>
        <dsp:cNvPr id="0" name=""/>
        <dsp:cNvSpPr/>
      </dsp:nvSpPr>
      <dsp:spPr>
        <a:xfrm>
          <a:off x="5922994" y="1616431"/>
          <a:ext cx="1593246" cy="386575"/>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Not Admitted to NICU</a:t>
          </a:r>
          <a:endParaRPr lang="en-NZ" sz="1200" kern="1200" dirty="0"/>
        </a:p>
      </dsp:txBody>
      <dsp:txXfrm>
        <a:off x="5934316" y="1627753"/>
        <a:ext cx="1570602" cy="363931"/>
      </dsp:txXfrm>
    </dsp:sp>
    <dsp:sp modelId="{283FFDA0-063A-4E54-B66E-90CC52C7F76F}">
      <dsp:nvSpPr>
        <dsp:cNvPr id="0" name=""/>
        <dsp:cNvSpPr/>
      </dsp:nvSpPr>
      <dsp:spPr>
        <a:xfrm rot="4249260">
          <a:off x="1284949" y="2468000"/>
          <a:ext cx="941372" cy="17121"/>
        </a:xfrm>
        <a:custGeom>
          <a:avLst/>
          <a:gdLst/>
          <a:ahLst/>
          <a:cxnLst/>
          <a:rect l="0" t="0" r="0" b="0"/>
          <a:pathLst>
            <a:path>
              <a:moveTo>
                <a:pt x="0" y="8560"/>
              </a:moveTo>
              <a:lnTo>
                <a:pt x="941372" y="8560"/>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1732101" y="2453027"/>
        <a:ext cx="47068" cy="47068"/>
      </dsp:txXfrm>
    </dsp:sp>
    <dsp:sp modelId="{3D7CDBB8-546D-4C85-9BDB-51C34E5A814E}">
      <dsp:nvSpPr>
        <dsp:cNvPr id="0" name=""/>
        <dsp:cNvSpPr/>
      </dsp:nvSpPr>
      <dsp:spPr>
        <a:xfrm>
          <a:off x="1910265" y="2636663"/>
          <a:ext cx="1593246" cy="568918"/>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Placebo</a:t>
          </a:r>
          <a:endParaRPr lang="en-NZ" sz="1200" kern="1200" dirty="0"/>
        </a:p>
      </dsp:txBody>
      <dsp:txXfrm>
        <a:off x="1926928" y="2653326"/>
        <a:ext cx="1559920" cy="535592"/>
      </dsp:txXfrm>
    </dsp:sp>
    <dsp:sp modelId="{31C2B082-032F-485A-9857-63B6CE206109}">
      <dsp:nvSpPr>
        <dsp:cNvPr id="0" name=""/>
        <dsp:cNvSpPr/>
      </dsp:nvSpPr>
      <dsp:spPr>
        <a:xfrm rot="18289469">
          <a:off x="3387367" y="2690281"/>
          <a:ext cx="541550" cy="17121"/>
        </a:xfrm>
        <a:custGeom>
          <a:avLst/>
          <a:gdLst/>
          <a:ahLst/>
          <a:cxnLst/>
          <a:rect l="0" t="0" r="0" b="0"/>
          <a:pathLst>
            <a:path>
              <a:moveTo>
                <a:pt x="0" y="8560"/>
              </a:moveTo>
              <a:lnTo>
                <a:pt x="541550" y="8560"/>
              </a:lnTo>
            </a:path>
          </a:pathLst>
        </a:custGeom>
        <a:noFill/>
        <a:ln w="9525" cap="flat" cmpd="sng" algn="ctr">
          <a:solidFill>
            <a:scrgbClr r="0" g="0" b="0"/>
          </a:solidFill>
          <a:prstDash val="solid"/>
          <a:tailEnd type="stealth"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3644603" y="2685303"/>
        <a:ext cx="27077" cy="27077"/>
      </dsp:txXfrm>
    </dsp:sp>
    <dsp:sp modelId="{F9C0187C-B9B9-4F59-8CAB-44C286AA5CC6}">
      <dsp:nvSpPr>
        <dsp:cNvPr id="0" name=""/>
        <dsp:cNvSpPr/>
      </dsp:nvSpPr>
      <dsp:spPr>
        <a:xfrm>
          <a:off x="3812772" y="2192102"/>
          <a:ext cx="1800961" cy="568918"/>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Single Episode Hypoglycaemia</a:t>
          </a:r>
          <a:endParaRPr lang="en-NZ" sz="1200" kern="1200" dirty="0"/>
        </a:p>
      </dsp:txBody>
      <dsp:txXfrm>
        <a:off x="3829435" y="2208765"/>
        <a:ext cx="1767635" cy="535592"/>
      </dsp:txXfrm>
    </dsp:sp>
    <dsp:sp modelId="{D52535BF-7678-425F-8391-68FED3DF1FD2}">
      <dsp:nvSpPr>
        <dsp:cNvPr id="0" name=""/>
        <dsp:cNvSpPr/>
      </dsp:nvSpPr>
      <dsp:spPr>
        <a:xfrm rot="19457599">
          <a:off x="5577936" y="2356860"/>
          <a:ext cx="380855" cy="17121"/>
        </a:xfrm>
        <a:custGeom>
          <a:avLst/>
          <a:gdLst/>
          <a:ahLst/>
          <a:cxnLst/>
          <a:rect l="0" t="0" r="0" b="0"/>
          <a:pathLst>
            <a:path>
              <a:moveTo>
                <a:pt x="0" y="8560"/>
              </a:moveTo>
              <a:lnTo>
                <a:pt x="380855" y="8560"/>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5758842" y="2355899"/>
        <a:ext cx="19042" cy="19042"/>
      </dsp:txXfrm>
    </dsp:sp>
    <dsp:sp modelId="{DAB7D7DA-AABD-4FC5-BEF7-B8F0AA614BDD}">
      <dsp:nvSpPr>
        <dsp:cNvPr id="0" name=""/>
        <dsp:cNvSpPr/>
      </dsp:nvSpPr>
      <dsp:spPr>
        <a:xfrm>
          <a:off x="5922994" y="2060993"/>
          <a:ext cx="1593246" cy="386575"/>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Admitted to NICU</a:t>
          </a:r>
          <a:endParaRPr lang="en-NZ" sz="1200" kern="1200" dirty="0"/>
        </a:p>
      </dsp:txBody>
      <dsp:txXfrm>
        <a:off x="5934316" y="2072315"/>
        <a:ext cx="1570602" cy="363931"/>
      </dsp:txXfrm>
    </dsp:sp>
    <dsp:sp modelId="{8E5771E2-20A6-4ED5-B56E-6B432FE22152}">
      <dsp:nvSpPr>
        <dsp:cNvPr id="0" name=""/>
        <dsp:cNvSpPr/>
      </dsp:nvSpPr>
      <dsp:spPr>
        <a:xfrm rot="2142401">
          <a:off x="5577936" y="2579140"/>
          <a:ext cx="380855" cy="17121"/>
        </a:xfrm>
        <a:custGeom>
          <a:avLst/>
          <a:gdLst/>
          <a:ahLst/>
          <a:cxnLst/>
          <a:rect l="0" t="0" r="0" b="0"/>
          <a:pathLst>
            <a:path>
              <a:moveTo>
                <a:pt x="0" y="8560"/>
              </a:moveTo>
              <a:lnTo>
                <a:pt x="380855" y="8560"/>
              </a:lnTo>
            </a:path>
          </a:pathLst>
        </a:custGeom>
        <a:noFill/>
        <a:ln w="9525" cap="flat" cmpd="sng" algn="ctr">
          <a:solidFill>
            <a:scrgbClr r="0" g="0" b="0"/>
          </a:solidFill>
          <a:prstDash val="solid"/>
          <a:tailEnd type="stealth"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5758842" y="2578180"/>
        <a:ext cx="19042" cy="19042"/>
      </dsp:txXfrm>
    </dsp:sp>
    <dsp:sp modelId="{5B4CE3C1-E079-4C6F-B661-B0ED499278E9}">
      <dsp:nvSpPr>
        <dsp:cNvPr id="0" name=""/>
        <dsp:cNvSpPr/>
      </dsp:nvSpPr>
      <dsp:spPr>
        <a:xfrm>
          <a:off x="5922994" y="2505554"/>
          <a:ext cx="1593246" cy="386575"/>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Not Admitted to NICU</a:t>
          </a:r>
          <a:endParaRPr lang="en-NZ" sz="1200" kern="1200" dirty="0"/>
        </a:p>
      </dsp:txBody>
      <dsp:txXfrm>
        <a:off x="5934316" y="2516876"/>
        <a:ext cx="1570602" cy="363931"/>
      </dsp:txXfrm>
    </dsp:sp>
    <dsp:sp modelId="{6D9B8EB9-C74E-4A1D-A529-C218A8BDB4B4}">
      <dsp:nvSpPr>
        <dsp:cNvPr id="0" name=""/>
        <dsp:cNvSpPr/>
      </dsp:nvSpPr>
      <dsp:spPr>
        <a:xfrm rot="3310531">
          <a:off x="3387367" y="3134842"/>
          <a:ext cx="541550" cy="17121"/>
        </a:xfrm>
        <a:custGeom>
          <a:avLst/>
          <a:gdLst/>
          <a:ahLst/>
          <a:cxnLst/>
          <a:rect l="0" t="0" r="0" b="0"/>
          <a:pathLst>
            <a:path>
              <a:moveTo>
                <a:pt x="0" y="8560"/>
              </a:moveTo>
              <a:lnTo>
                <a:pt x="541550" y="8560"/>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3644603" y="3129865"/>
        <a:ext cx="27077" cy="27077"/>
      </dsp:txXfrm>
    </dsp:sp>
    <dsp:sp modelId="{40A65A3B-105F-4E21-B648-502ADB8855BC}">
      <dsp:nvSpPr>
        <dsp:cNvPr id="0" name=""/>
        <dsp:cNvSpPr/>
      </dsp:nvSpPr>
      <dsp:spPr>
        <a:xfrm>
          <a:off x="3812772" y="3081225"/>
          <a:ext cx="1800961" cy="568918"/>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Recurrent Hypoglycaemia</a:t>
          </a:r>
          <a:endParaRPr lang="en-NZ" sz="1200" kern="1200" dirty="0"/>
        </a:p>
      </dsp:txBody>
      <dsp:txXfrm>
        <a:off x="3829435" y="3097888"/>
        <a:ext cx="1767635" cy="535592"/>
      </dsp:txXfrm>
    </dsp:sp>
    <dsp:sp modelId="{50B6E506-2981-4F81-A7F2-F4F82EFDFD2A}">
      <dsp:nvSpPr>
        <dsp:cNvPr id="0" name=""/>
        <dsp:cNvSpPr/>
      </dsp:nvSpPr>
      <dsp:spPr>
        <a:xfrm rot="19457599">
          <a:off x="5577936" y="3245983"/>
          <a:ext cx="380855" cy="17121"/>
        </a:xfrm>
        <a:custGeom>
          <a:avLst/>
          <a:gdLst/>
          <a:ahLst/>
          <a:cxnLst/>
          <a:rect l="0" t="0" r="0" b="0"/>
          <a:pathLst>
            <a:path>
              <a:moveTo>
                <a:pt x="0" y="8560"/>
              </a:moveTo>
              <a:lnTo>
                <a:pt x="380855" y="8560"/>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5758842" y="3245022"/>
        <a:ext cx="19042" cy="19042"/>
      </dsp:txXfrm>
    </dsp:sp>
    <dsp:sp modelId="{11D4A225-C096-4CA5-BA19-C214CC35F4C5}">
      <dsp:nvSpPr>
        <dsp:cNvPr id="0" name=""/>
        <dsp:cNvSpPr/>
      </dsp:nvSpPr>
      <dsp:spPr>
        <a:xfrm>
          <a:off x="5922994" y="2950116"/>
          <a:ext cx="1593246" cy="386575"/>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Admitted to NICU</a:t>
          </a:r>
          <a:endParaRPr lang="en-NZ" sz="1200" kern="1200" dirty="0"/>
        </a:p>
      </dsp:txBody>
      <dsp:txXfrm>
        <a:off x="5934316" y="2961438"/>
        <a:ext cx="1570602" cy="363931"/>
      </dsp:txXfrm>
    </dsp:sp>
    <dsp:sp modelId="{8AD77EB6-B1DB-452A-8B87-53776076FDD4}">
      <dsp:nvSpPr>
        <dsp:cNvPr id="0" name=""/>
        <dsp:cNvSpPr/>
      </dsp:nvSpPr>
      <dsp:spPr>
        <a:xfrm rot="2142401">
          <a:off x="5577936" y="3468263"/>
          <a:ext cx="380855" cy="17121"/>
        </a:xfrm>
        <a:custGeom>
          <a:avLst/>
          <a:gdLst/>
          <a:ahLst/>
          <a:cxnLst/>
          <a:rect l="0" t="0" r="0" b="0"/>
          <a:pathLst>
            <a:path>
              <a:moveTo>
                <a:pt x="0" y="8560"/>
              </a:moveTo>
              <a:lnTo>
                <a:pt x="380855" y="8560"/>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5758842" y="3467303"/>
        <a:ext cx="19042" cy="19042"/>
      </dsp:txXfrm>
    </dsp:sp>
    <dsp:sp modelId="{3F55BC42-D5D5-4226-961A-966CE9E6BEEA}">
      <dsp:nvSpPr>
        <dsp:cNvPr id="0" name=""/>
        <dsp:cNvSpPr/>
      </dsp:nvSpPr>
      <dsp:spPr>
        <a:xfrm>
          <a:off x="5922994" y="3394677"/>
          <a:ext cx="1593246" cy="386575"/>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Not Admitted to NICU</a:t>
          </a:r>
          <a:endParaRPr lang="en-NZ" sz="1200" kern="1200" dirty="0"/>
        </a:p>
      </dsp:txBody>
      <dsp:txXfrm>
        <a:off x="5934316" y="3405999"/>
        <a:ext cx="1570602" cy="363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BFD68-B817-442C-BF19-93C71217EE95}">
      <dsp:nvSpPr>
        <dsp:cNvPr id="0" name=""/>
        <dsp:cNvSpPr/>
      </dsp:nvSpPr>
      <dsp:spPr>
        <a:xfrm>
          <a:off x="4579" y="1747175"/>
          <a:ext cx="1595289" cy="569648"/>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Hypoglycaemia</a:t>
          </a:r>
          <a:br>
            <a:rPr lang="en-NZ" sz="1200" kern="1200" dirty="0" smtClean="0"/>
          </a:br>
          <a:r>
            <a:rPr lang="en-NZ" sz="1200" kern="1200" dirty="0" smtClean="0"/>
            <a:t>(n=237)</a:t>
          </a:r>
          <a:endParaRPr lang="en-NZ" sz="1200" kern="1200" dirty="0"/>
        </a:p>
      </dsp:txBody>
      <dsp:txXfrm>
        <a:off x="21263" y="1763859"/>
        <a:ext cx="1561921" cy="536280"/>
      </dsp:txXfrm>
    </dsp:sp>
    <dsp:sp modelId="{F3639F45-32FC-429F-893D-6CFD79459558}">
      <dsp:nvSpPr>
        <dsp:cNvPr id="0" name=""/>
        <dsp:cNvSpPr/>
      </dsp:nvSpPr>
      <dsp:spPr>
        <a:xfrm rot="17350740">
          <a:off x="1283407" y="1578296"/>
          <a:ext cx="942579" cy="17143"/>
        </a:xfrm>
        <a:custGeom>
          <a:avLst/>
          <a:gdLst/>
          <a:ahLst/>
          <a:cxnLst/>
          <a:rect l="0" t="0" r="0" b="0"/>
          <a:pathLst>
            <a:path>
              <a:moveTo>
                <a:pt x="0" y="8571"/>
              </a:moveTo>
              <a:lnTo>
                <a:pt x="942579" y="8571"/>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1731132" y="1563304"/>
        <a:ext cx="47128" cy="47128"/>
      </dsp:txXfrm>
    </dsp:sp>
    <dsp:sp modelId="{32468EF8-96FA-4A0D-B933-91026EEA7EDA}">
      <dsp:nvSpPr>
        <dsp:cNvPr id="0" name=""/>
        <dsp:cNvSpPr/>
      </dsp:nvSpPr>
      <dsp:spPr>
        <a:xfrm>
          <a:off x="1909525" y="856912"/>
          <a:ext cx="1595289" cy="569648"/>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40% Dextrose Gel</a:t>
          </a:r>
          <a:br>
            <a:rPr lang="en-NZ" sz="1200" kern="1200" dirty="0" smtClean="0"/>
          </a:br>
          <a:r>
            <a:rPr lang="en-NZ" sz="1200" kern="1200" dirty="0" smtClean="0"/>
            <a:t>(n=118)</a:t>
          </a:r>
          <a:endParaRPr lang="en-NZ" sz="1200" kern="1200" dirty="0"/>
        </a:p>
      </dsp:txBody>
      <dsp:txXfrm>
        <a:off x="1926209" y="873596"/>
        <a:ext cx="1561921" cy="536280"/>
      </dsp:txXfrm>
    </dsp:sp>
    <dsp:sp modelId="{76024213-1911-4A95-8A99-860A75A145A3}">
      <dsp:nvSpPr>
        <dsp:cNvPr id="0" name=""/>
        <dsp:cNvSpPr/>
      </dsp:nvSpPr>
      <dsp:spPr>
        <a:xfrm rot="18289469">
          <a:off x="3388520" y="910599"/>
          <a:ext cx="542244" cy="17143"/>
        </a:xfrm>
        <a:custGeom>
          <a:avLst/>
          <a:gdLst/>
          <a:ahLst/>
          <a:cxnLst/>
          <a:rect l="0" t="0" r="0" b="0"/>
          <a:pathLst>
            <a:path>
              <a:moveTo>
                <a:pt x="0" y="8571"/>
              </a:moveTo>
              <a:lnTo>
                <a:pt x="542244" y="8571"/>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3646086" y="905615"/>
        <a:ext cx="27112" cy="27112"/>
      </dsp:txXfrm>
    </dsp:sp>
    <dsp:sp modelId="{2F123ABC-C423-44F4-8236-EEFC4C9C002E}">
      <dsp:nvSpPr>
        <dsp:cNvPr id="0" name=""/>
        <dsp:cNvSpPr/>
      </dsp:nvSpPr>
      <dsp:spPr>
        <a:xfrm>
          <a:off x="3814471" y="411781"/>
          <a:ext cx="1800003" cy="569648"/>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Single Episode Hypoglycaemia </a:t>
          </a:r>
          <a:br>
            <a:rPr lang="en-NZ" sz="1200" kern="1200" dirty="0" smtClean="0"/>
          </a:br>
          <a:r>
            <a:rPr lang="en-NZ" sz="1200" kern="1200" dirty="0" smtClean="0"/>
            <a:t>(n=76, 64.4%)</a:t>
          </a:r>
          <a:endParaRPr lang="en-NZ" sz="1200" kern="1200" dirty="0"/>
        </a:p>
      </dsp:txBody>
      <dsp:txXfrm>
        <a:off x="3831155" y="428465"/>
        <a:ext cx="1766635" cy="536280"/>
      </dsp:txXfrm>
    </dsp:sp>
    <dsp:sp modelId="{4200FC02-040C-42C6-8DE5-E8D495D3B967}">
      <dsp:nvSpPr>
        <dsp:cNvPr id="0" name=""/>
        <dsp:cNvSpPr/>
      </dsp:nvSpPr>
      <dsp:spPr>
        <a:xfrm rot="19457599">
          <a:off x="5578631" y="576750"/>
          <a:ext cx="381343" cy="17143"/>
        </a:xfrm>
        <a:custGeom>
          <a:avLst/>
          <a:gdLst/>
          <a:ahLst/>
          <a:cxnLst/>
          <a:rect l="0" t="0" r="0" b="0"/>
          <a:pathLst>
            <a:path>
              <a:moveTo>
                <a:pt x="0" y="8571"/>
              </a:moveTo>
              <a:lnTo>
                <a:pt x="381343" y="8571"/>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5759769" y="575789"/>
        <a:ext cx="19067" cy="19067"/>
      </dsp:txXfrm>
    </dsp:sp>
    <dsp:sp modelId="{73193095-EF14-4D11-97AB-A918A268A672}">
      <dsp:nvSpPr>
        <dsp:cNvPr id="0" name=""/>
        <dsp:cNvSpPr/>
      </dsp:nvSpPr>
      <dsp:spPr>
        <a:xfrm>
          <a:off x="5924131" y="280504"/>
          <a:ext cx="1595289" cy="387070"/>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Admitted to NICU</a:t>
          </a:r>
          <a:br>
            <a:rPr lang="en-NZ" sz="1200" kern="1200" dirty="0" smtClean="0"/>
          </a:br>
          <a:r>
            <a:rPr lang="en-NZ" sz="1200" kern="1200" dirty="0" smtClean="0"/>
            <a:t>(n=25, 21.2%)</a:t>
          </a:r>
          <a:endParaRPr lang="en-NZ" sz="1200" kern="1200" dirty="0"/>
        </a:p>
      </dsp:txBody>
      <dsp:txXfrm>
        <a:off x="5935468" y="291841"/>
        <a:ext cx="1572615" cy="364396"/>
      </dsp:txXfrm>
    </dsp:sp>
    <dsp:sp modelId="{1DBA5A62-19D7-43B5-BE92-59060603F303}">
      <dsp:nvSpPr>
        <dsp:cNvPr id="0" name=""/>
        <dsp:cNvSpPr/>
      </dsp:nvSpPr>
      <dsp:spPr>
        <a:xfrm rot="2142401">
          <a:off x="5578631" y="799316"/>
          <a:ext cx="381343" cy="17143"/>
        </a:xfrm>
        <a:custGeom>
          <a:avLst/>
          <a:gdLst/>
          <a:ahLst/>
          <a:cxnLst/>
          <a:rect l="0" t="0" r="0" b="0"/>
          <a:pathLst>
            <a:path>
              <a:moveTo>
                <a:pt x="0" y="8571"/>
              </a:moveTo>
              <a:lnTo>
                <a:pt x="381343" y="8571"/>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5759769" y="798354"/>
        <a:ext cx="19067" cy="19067"/>
      </dsp:txXfrm>
    </dsp:sp>
    <dsp:sp modelId="{3EC5B70E-E172-4A6C-AD2B-365E49BDFAD4}">
      <dsp:nvSpPr>
        <dsp:cNvPr id="0" name=""/>
        <dsp:cNvSpPr/>
      </dsp:nvSpPr>
      <dsp:spPr>
        <a:xfrm>
          <a:off x="5924131" y="725635"/>
          <a:ext cx="1595289" cy="387070"/>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Not Admitted to NICU</a:t>
          </a:r>
          <a:br>
            <a:rPr lang="en-NZ" sz="1200" kern="1200" dirty="0" smtClean="0"/>
          </a:br>
          <a:r>
            <a:rPr lang="en-NZ" sz="1200" kern="1200" dirty="0" smtClean="0"/>
            <a:t>(n=51, 43.2%)</a:t>
          </a:r>
          <a:endParaRPr lang="en-NZ" sz="1200" kern="1200" dirty="0"/>
        </a:p>
      </dsp:txBody>
      <dsp:txXfrm>
        <a:off x="5935468" y="736972"/>
        <a:ext cx="1572615" cy="364396"/>
      </dsp:txXfrm>
    </dsp:sp>
    <dsp:sp modelId="{824819B3-E1DC-45FC-91DA-9D2725F53893}">
      <dsp:nvSpPr>
        <dsp:cNvPr id="0" name=""/>
        <dsp:cNvSpPr/>
      </dsp:nvSpPr>
      <dsp:spPr>
        <a:xfrm rot="3310531">
          <a:off x="3388520" y="1355730"/>
          <a:ext cx="542244" cy="17143"/>
        </a:xfrm>
        <a:custGeom>
          <a:avLst/>
          <a:gdLst/>
          <a:ahLst/>
          <a:cxnLst/>
          <a:rect l="0" t="0" r="0" b="0"/>
          <a:pathLst>
            <a:path>
              <a:moveTo>
                <a:pt x="0" y="8571"/>
              </a:moveTo>
              <a:lnTo>
                <a:pt x="542244" y="8571"/>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3646086" y="1350746"/>
        <a:ext cx="27112" cy="27112"/>
      </dsp:txXfrm>
    </dsp:sp>
    <dsp:sp modelId="{E2FB7B42-81C7-4E51-9147-2FAD8C9F553E}">
      <dsp:nvSpPr>
        <dsp:cNvPr id="0" name=""/>
        <dsp:cNvSpPr/>
      </dsp:nvSpPr>
      <dsp:spPr>
        <a:xfrm>
          <a:off x="3814471" y="1302044"/>
          <a:ext cx="1800003" cy="569648"/>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Recurrent Hypoglycaemia</a:t>
          </a:r>
          <a:br>
            <a:rPr lang="en-NZ" sz="1200" kern="1200" dirty="0" smtClean="0"/>
          </a:br>
          <a:r>
            <a:rPr lang="en-NZ" sz="1200" kern="1200" dirty="0" smtClean="0"/>
            <a:t>(n=42, 35.6%)</a:t>
          </a:r>
          <a:endParaRPr lang="en-NZ" sz="1200" kern="1200" dirty="0"/>
        </a:p>
      </dsp:txBody>
      <dsp:txXfrm>
        <a:off x="3831155" y="1318728"/>
        <a:ext cx="1766635" cy="536280"/>
      </dsp:txXfrm>
    </dsp:sp>
    <dsp:sp modelId="{E1A56808-EA95-42C7-ABBC-0D6C5C5DF574}">
      <dsp:nvSpPr>
        <dsp:cNvPr id="0" name=""/>
        <dsp:cNvSpPr/>
      </dsp:nvSpPr>
      <dsp:spPr>
        <a:xfrm rot="19457599">
          <a:off x="5578631" y="1467013"/>
          <a:ext cx="381343" cy="17143"/>
        </a:xfrm>
        <a:custGeom>
          <a:avLst/>
          <a:gdLst/>
          <a:ahLst/>
          <a:cxnLst/>
          <a:rect l="0" t="0" r="0" b="0"/>
          <a:pathLst>
            <a:path>
              <a:moveTo>
                <a:pt x="0" y="8571"/>
              </a:moveTo>
              <a:lnTo>
                <a:pt x="381343" y="8571"/>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5759769" y="1466052"/>
        <a:ext cx="19067" cy="19067"/>
      </dsp:txXfrm>
    </dsp:sp>
    <dsp:sp modelId="{AC9F5DCD-E382-4EC3-82A8-797EEDF81668}">
      <dsp:nvSpPr>
        <dsp:cNvPr id="0" name=""/>
        <dsp:cNvSpPr/>
      </dsp:nvSpPr>
      <dsp:spPr>
        <a:xfrm>
          <a:off x="5924131" y="1170767"/>
          <a:ext cx="1595289" cy="387070"/>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Admitted to NICU</a:t>
          </a:r>
          <a:br>
            <a:rPr lang="en-NZ" sz="1200" kern="1200" dirty="0" smtClean="0"/>
          </a:br>
          <a:r>
            <a:rPr lang="en-NZ" sz="1200" kern="1200" dirty="0" smtClean="0"/>
            <a:t>(n=20, 16.9%)</a:t>
          </a:r>
          <a:endParaRPr lang="en-NZ" sz="1200" kern="1200" dirty="0"/>
        </a:p>
      </dsp:txBody>
      <dsp:txXfrm>
        <a:off x="5935468" y="1182104"/>
        <a:ext cx="1572615" cy="364396"/>
      </dsp:txXfrm>
    </dsp:sp>
    <dsp:sp modelId="{2749E3F1-7C17-4FAF-80D0-1536310808A9}">
      <dsp:nvSpPr>
        <dsp:cNvPr id="0" name=""/>
        <dsp:cNvSpPr/>
      </dsp:nvSpPr>
      <dsp:spPr>
        <a:xfrm rot="2142401">
          <a:off x="5578631" y="1689579"/>
          <a:ext cx="381343" cy="17143"/>
        </a:xfrm>
        <a:custGeom>
          <a:avLst/>
          <a:gdLst/>
          <a:ahLst/>
          <a:cxnLst/>
          <a:rect l="0" t="0" r="0" b="0"/>
          <a:pathLst>
            <a:path>
              <a:moveTo>
                <a:pt x="0" y="8571"/>
              </a:moveTo>
              <a:lnTo>
                <a:pt x="381343" y="8571"/>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5759769" y="1688617"/>
        <a:ext cx="19067" cy="19067"/>
      </dsp:txXfrm>
    </dsp:sp>
    <dsp:sp modelId="{33CBE6CD-18FD-4B3B-AA18-8461BF369701}">
      <dsp:nvSpPr>
        <dsp:cNvPr id="0" name=""/>
        <dsp:cNvSpPr/>
      </dsp:nvSpPr>
      <dsp:spPr>
        <a:xfrm>
          <a:off x="5924131" y="1615898"/>
          <a:ext cx="1595289" cy="387070"/>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Not Admitted to NICU</a:t>
          </a:r>
          <a:br>
            <a:rPr lang="en-NZ" sz="1200" kern="1200" dirty="0" smtClean="0"/>
          </a:br>
          <a:r>
            <a:rPr lang="en-NZ" sz="1200" kern="1200" dirty="0" smtClean="0"/>
            <a:t>(n=22, 18.6%)</a:t>
          </a:r>
          <a:endParaRPr lang="en-NZ" sz="1200" kern="1200" dirty="0"/>
        </a:p>
      </dsp:txBody>
      <dsp:txXfrm>
        <a:off x="5935468" y="1627235"/>
        <a:ext cx="1572615" cy="364396"/>
      </dsp:txXfrm>
    </dsp:sp>
    <dsp:sp modelId="{283FFDA0-063A-4E54-B66E-90CC52C7F76F}">
      <dsp:nvSpPr>
        <dsp:cNvPr id="0" name=""/>
        <dsp:cNvSpPr/>
      </dsp:nvSpPr>
      <dsp:spPr>
        <a:xfrm rot="4249260">
          <a:off x="1283407" y="2468559"/>
          <a:ext cx="942579" cy="17143"/>
        </a:xfrm>
        <a:custGeom>
          <a:avLst/>
          <a:gdLst/>
          <a:ahLst/>
          <a:cxnLst/>
          <a:rect l="0" t="0" r="0" b="0"/>
          <a:pathLst>
            <a:path>
              <a:moveTo>
                <a:pt x="0" y="8571"/>
              </a:moveTo>
              <a:lnTo>
                <a:pt x="942579" y="8571"/>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1731132" y="2453567"/>
        <a:ext cx="47128" cy="47128"/>
      </dsp:txXfrm>
    </dsp:sp>
    <dsp:sp modelId="{3D7CDBB8-546D-4C85-9BDB-51C34E5A814E}">
      <dsp:nvSpPr>
        <dsp:cNvPr id="0" name=""/>
        <dsp:cNvSpPr/>
      </dsp:nvSpPr>
      <dsp:spPr>
        <a:xfrm>
          <a:off x="1909525" y="2637438"/>
          <a:ext cx="1595289" cy="569648"/>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Placebo</a:t>
          </a:r>
          <a:br>
            <a:rPr lang="en-NZ" sz="1200" kern="1200" dirty="0" smtClean="0"/>
          </a:br>
          <a:r>
            <a:rPr lang="en-NZ" sz="1200" kern="1200" dirty="0" smtClean="0"/>
            <a:t>(n=119)</a:t>
          </a:r>
          <a:endParaRPr lang="en-NZ" sz="1200" kern="1200" dirty="0"/>
        </a:p>
      </dsp:txBody>
      <dsp:txXfrm>
        <a:off x="1926209" y="2654122"/>
        <a:ext cx="1561921" cy="536280"/>
      </dsp:txXfrm>
    </dsp:sp>
    <dsp:sp modelId="{31C2B082-032F-485A-9857-63B6CE206109}">
      <dsp:nvSpPr>
        <dsp:cNvPr id="0" name=""/>
        <dsp:cNvSpPr/>
      </dsp:nvSpPr>
      <dsp:spPr>
        <a:xfrm rot="18289469">
          <a:off x="3388520" y="2691125"/>
          <a:ext cx="542244" cy="17143"/>
        </a:xfrm>
        <a:custGeom>
          <a:avLst/>
          <a:gdLst/>
          <a:ahLst/>
          <a:cxnLst/>
          <a:rect l="0" t="0" r="0" b="0"/>
          <a:pathLst>
            <a:path>
              <a:moveTo>
                <a:pt x="0" y="8571"/>
              </a:moveTo>
              <a:lnTo>
                <a:pt x="542244" y="8571"/>
              </a:lnTo>
            </a:path>
          </a:pathLst>
        </a:custGeom>
        <a:noFill/>
        <a:ln w="9525" cap="flat" cmpd="sng" algn="ctr">
          <a:solidFill>
            <a:scrgbClr r="0" g="0" b="0"/>
          </a:solidFill>
          <a:prstDash val="solid"/>
          <a:tailEnd type="stealth"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3646086" y="2686141"/>
        <a:ext cx="27112" cy="27112"/>
      </dsp:txXfrm>
    </dsp:sp>
    <dsp:sp modelId="{F9C0187C-B9B9-4F59-8CAB-44C286AA5CC6}">
      <dsp:nvSpPr>
        <dsp:cNvPr id="0" name=""/>
        <dsp:cNvSpPr/>
      </dsp:nvSpPr>
      <dsp:spPr>
        <a:xfrm>
          <a:off x="3814471" y="2192307"/>
          <a:ext cx="1800003" cy="569648"/>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Single Episode Hypoglycaemia </a:t>
          </a:r>
          <a:br>
            <a:rPr lang="en-NZ" sz="1200" kern="1200" dirty="0" smtClean="0"/>
          </a:br>
          <a:r>
            <a:rPr lang="en-NZ" sz="1200" kern="1200" dirty="0" smtClean="0"/>
            <a:t>(n=76, 63.9%)</a:t>
          </a:r>
          <a:endParaRPr lang="en-NZ" sz="1200" kern="1200" dirty="0"/>
        </a:p>
      </dsp:txBody>
      <dsp:txXfrm>
        <a:off x="3831155" y="2208991"/>
        <a:ext cx="1766635" cy="536280"/>
      </dsp:txXfrm>
    </dsp:sp>
    <dsp:sp modelId="{D52535BF-7678-425F-8391-68FED3DF1FD2}">
      <dsp:nvSpPr>
        <dsp:cNvPr id="0" name=""/>
        <dsp:cNvSpPr/>
      </dsp:nvSpPr>
      <dsp:spPr>
        <a:xfrm rot="19457599">
          <a:off x="5578631" y="2357276"/>
          <a:ext cx="381343" cy="17143"/>
        </a:xfrm>
        <a:custGeom>
          <a:avLst/>
          <a:gdLst/>
          <a:ahLst/>
          <a:cxnLst/>
          <a:rect l="0" t="0" r="0" b="0"/>
          <a:pathLst>
            <a:path>
              <a:moveTo>
                <a:pt x="0" y="8571"/>
              </a:moveTo>
              <a:lnTo>
                <a:pt x="381343" y="8571"/>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5759769" y="2356315"/>
        <a:ext cx="19067" cy="19067"/>
      </dsp:txXfrm>
    </dsp:sp>
    <dsp:sp modelId="{DAB7D7DA-AABD-4FC5-BEF7-B8F0AA614BDD}">
      <dsp:nvSpPr>
        <dsp:cNvPr id="0" name=""/>
        <dsp:cNvSpPr/>
      </dsp:nvSpPr>
      <dsp:spPr>
        <a:xfrm>
          <a:off x="5924131" y="2061030"/>
          <a:ext cx="1595289" cy="387070"/>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Admitted to NICU</a:t>
          </a:r>
          <a:br>
            <a:rPr lang="en-NZ" sz="1200" kern="1200" dirty="0" smtClean="0"/>
          </a:br>
          <a:r>
            <a:rPr lang="en-NZ" sz="1200" kern="1200" dirty="0" smtClean="0"/>
            <a:t>(n=32, 26.9%)</a:t>
          </a:r>
          <a:endParaRPr lang="en-NZ" sz="1200" kern="1200" dirty="0"/>
        </a:p>
      </dsp:txBody>
      <dsp:txXfrm>
        <a:off x="5935468" y="2072367"/>
        <a:ext cx="1572615" cy="364396"/>
      </dsp:txXfrm>
    </dsp:sp>
    <dsp:sp modelId="{8E5771E2-20A6-4ED5-B56E-6B432FE22152}">
      <dsp:nvSpPr>
        <dsp:cNvPr id="0" name=""/>
        <dsp:cNvSpPr/>
      </dsp:nvSpPr>
      <dsp:spPr>
        <a:xfrm rot="2142401">
          <a:off x="5578631" y="2579842"/>
          <a:ext cx="381343" cy="17143"/>
        </a:xfrm>
        <a:custGeom>
          <a:avLst/>
          <a:gdLst/>
          <a:ahLst/>
          <a:cxnLst/>
          <a:rect l="0" t="0" r="0" b="0"/>
          <a:pathLst>
            <a:path>
              <a:moveTo>
                <a:pt x="0" y="8571"/>
              </a:moveTo>
              <a:lnTo>
                <a:pt x="381343" y="8571"/>
              </a:lnTo>
            </a:path>
          </a:pathLst>
        </a:custGeom>
        <a:noFill/>
        <a:ln w="9525" cap="flat" cmpd="sng" algn="ctr">
          <a:solidFill>
            <a:scrgbClr r="0" g="0" b="0"/>
          </a:solidFill>
          <a:prstDash val="solid"/>
          <a:tailEnd type="stealth"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5759769" y="2578880"/>
        <a:ext cx="19067" cy="19067"/>
      </dsp:txXfrm>
    </dsp:sp>
    <dsp:sp modelId="{5B4CE3C1-E079-4C6F-B661-B0ED499278E9}">
      <dsp:nvSpPr>
        <dsp:cNvPr id="0" name=""/>
        <dsp:cNvSpPr/>
      </dsp:nvSpPr>
      <dsp:spPr>
        <a:xfrm>
          <a:off x="5924131" y="2506161"/>
          <a:ext cx="1595289" cy="387070"/>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Not Admitted to NICU</a:t>
          </a:r>
          <a:br>
            <a:rPr lang="en-NZ" sz="1200" kern="1200" dirty="0" smtClean="0"/>
          </a:br>
          <a:r>
            <a:rPr lang="en-NZ" sz="1200" kern="1200" dirty="0" smtClean="0"/>
            <a:t>(n=44, 37.0%)</a:t>
          </a:r>
          <a:endParaRPr lang="en-NZ" sz="1200" kern="1200" dirty="0"/>
        </a:p>
      </dsp:txBody>
      <dsp:txXfrm>
        <a:off x="5935468" y="2517498"/>
        <a:ext cx="1572615" cy="364396"/>
      </dsp:txXfrm>
    </dsp:sp>
    <dsp:sp modelId="{6D9B8EB9-C74E-4A1D-A529-C218A8BDB4B4}">
      <dsp:nvSpPr>
        <dsp:cNvPr id="0" name=""/>
        <dsp:cNvSpPr/>
      </dsp:nvSpPr>
      <dsp:spPr>
        <a:xfrm rot="3310531">
          <a:off x="3388520" y="3136256"/>
          <a:ext cx="542244" cy="17143"/>
        </a:xfrm>
        <a:custGeom>
          <a:avLst/>
          <a:gdLst/>
          <a:ahLst/>
          <a:cxnLst/>
          <a:rect l="0" t="0" r="0" b="0"/>
          <a:pathLst>
            <a:path>
              <a:moveTo>
                <a:pt x="0" y="8571"/>
              </a:moveTo>
              <a:lnTo>
                <a:pt x="542244" y="8571"/>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3646086" y="3131272"/>
        <a:ext cx="27112" cy="27112"/>
      </dsp:txXfrm>
    </dsp:sp>
    <dsp:sp modelId="{40A65A3B-105F-4E21-B648-502ADB8855BC}">
      <dsp:nvSpPr>
        <dsp:cNvPr id="0" name=""/>
        <dsp:cNvSpPr/>
      </dsp:nvSpPr>
      <dsp:spPr>
        <a:xfrm>
          <a:off x="3814471" y="3082570"/>
          <a:ext cx="1800003" cy="569648"/>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Recurrent Hypoglycaemia</a:t>
          </a:r>
          <a:br>
            <a:rPr lang="en-NZ" sz="1200" kern="1200" dirty="0" smtClean="0"/>
          </a:br>
          <a:r>
            <a:rPr lang="en-NZ" sz="1200" kern="1200" dirty="0" smtClean="0"/>
            <a:t>(n=43, 36.1%)</a:t>
          </a:r>
          <a:endParaRPr lang="en-NZ" sz="1200" kern="1200" dirty="0"/>
        </a:p>
      </dsp:txBody>
      <dsp:txXfrm>
        <a:off x="3831155" y="3099254"/>
        <a:ext cx="1766635" cy="536280"/>
      </dsp:txXfrm>
    </dsp:sp>
    <dsp:sp modelId="{50B6E506-2981-4F81-A7F2-F4F82EFDFD2A}">
      <dsp:nvSpPr>
        <dsp:cNvPr id="0" name=""/>
        <dsp:cNvSpPr/>
      </dsp:nvSpPr>
      <dsp:spPr>
        <a:xfrm rot="19457599">
          <a:off x="5578631" y="3247539"/>
          <a:ext cx="381343" cy="17143"/>
        </a:xfrm>
        <a:custGeom>
          <a:avLst/>
          <a:gdLst/>
          <a:ahLst/>
          <a:cxnLst/>
          <a:rect l="0" t="0" r="0" b="0"/>
          <a:pathLst>
            <a:path>
              <a:moveTo>
                <a:pt x="0" y="8571"/>
              </a:moveTo>
              <a:lnTo>
                <a:pt x="381343" y="8571"/>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5759769" y="3246577"/>
        <a:ext cx="19067" cy="19067"/>
      </dsp:txXfrm>
    </dsp:sp>
    <dsp:sp modelId="{11D4A225-C096-4CA5-BA19-C214CC35F4C5}">
      <dsp:nvSpPr>
        <dsp:cNvPr id="0" name=""/>
        <dsp:cNvSpPr/>
      </dsp:nvSpPr>
      <dsp:spPr>
        <a:xfrm>
          <a:off x="5924131" y="2951293"/>
          <a:ext cx="1595289" cy="387070"/>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Admitted to NICU</a:t>
          </a:r>
          <a:br>
            <a:rPr lang="en-NZ" sz="1200" kern="1200" dirty="0" smtClean="0"/>
          </a:br>
          <a:r>
            <a:rPr lang="en-NZ" sz="1200" kern="1200" dirty="0" smtClean="0"/>
            <a:t>(n=20. 16.8%)</a:t>
          </a:r>
          <a:endParaRPr lang="en-NZ" sz="1200" kern="1200" dirty="0"/>
        </a:p>
      </dsp:txBody>
      <dsp:txXfrm>
        <a:off x="5935468" y="2962630"/>
        <a:ext cx="1572615" cy="364396"/>
      </dsp:txXfrm>
    </dsp:sp>
    <dsp:sp modelId="{8AD77EB6-B1DB-452A-8B87-53776076FDD4}">
      <dsp:nvSpPr>
        <dsp:cNvPr id="0" name=""/>
        <dsp:cNvSpPr/>
      </dsp:nvSpPr>
      <dsp:spPr>
        <a:xfrm rot="2142401">
          <a:off x="5578631" y="3470105"/>
          <a:ext cx="381343" cy="17143"/>
        </a:xfrm>
        <a:custGeom>
          <a:avLst/>
          <a:gdLst/>
          <a:ahLst/>
          <a:cxnLst/>
          <a:rect l="0" t="0" r="0" b="0"/>
          <a:pathLst>
            <a:path>
              <a:moveTo>
                <a:pt x="0" y="8571"/>
              </a:moveTo>
              <a:lnTo>
                <a:pt x="381343" y="8571"/>
              </a:lnTo>
            </a:path>
          </a:pathLst>
        </a:custGeom>
        <a:noFill/>
        <a:ln w="9525" cap="flat" cmpd="sng" algn="ctr">
          <a:solidFill>
            <a:schemeClr val="dk1">
              <a:shade val="95000"/>
              <a:satMod val="105000"/>
            </a:schemeClr>
          </a:solidFill>
          <a:prstDash val="solid"/>
          <a:tailEnd type="stealth" w="lg" len="lg"/>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5759769" y="3469143"/>
        <a:ext cx="19067" cy="19067"/>
      </dsp:txXfrm>
    </dsp:sp>
    <dsp:sp modelId="{3F55BC42-D5D5-4226-961A-966CE9E6BEEA}">
      <dsp:nvSpPr>
        <dsp:cNvPr id="0" name=""/>
        <dsp:cNvSpPr/>
      </dsp:nvSpPr>
      <dsp:spPr>
        <a:xfrm>
          <a:off x="5924131" y="3396424"/>
          <a:ext cx="1595289" cy="387070"/>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Not Admitted to NICU</a:t>
          </a:r>
          <a:br>
            <a:rPr lang="en-NZ" sz="1200" kern="1200" dirty="0" smtClean="0"/>
          </a:br>
          <a:r>
            <a:rPr lang="en-NZ" sz="1200" kern="1200" dirty="0" smtClean="0"/>
            <a:t>(n=23, 19.3%)</a:t>
          </a:r>
          <a:endParaRPr lang="en-NZ" sz="1200" kern="1200" dirty="0"/>
        </a:p>
      </dsp:txBody>
      <dsp:txXfrm>
        <a:off x="5935468" y="3407761"/>
        <a:ext cx="1572615" cy="364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BFD68-B817-442C-BF19-93C71217EE95}">
      <dsp:nvSpPr>
        <dsp:cNvPr id="0" name=""/>
        <dsp:cNvSpPr/>
      </dsp:nvSpPr>
      <dsp:spPr>
        <a:xfrm>
          <a:off x="6033" y="2787784"/>
          <a:ext cx="1593979" cy="569180"/>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At-Risk Infant</a:t>
          </a:r>
          <a:endParaRPr lang="en-NZ" sz="1200" kern="1200" dirty="0"/>
        </a:p>
      </dsp:txBody>
      <dsp:txXfrm>
        <a:off x="22704" y="2804455"/>
        <a:ext cx="1560637" cy="535838"/>
      </dsp:txXfrm>
    </dsp:sp>
    <dsp:sp modelId="{F3639F45-32FC-429F-893D-6CFD79459558}">
      <dsp:nvSpPr>
        <dsp:cNvPr id="0" name=""/>
        <dsp:cNvSpPr/>
      </dsp:nvSpPr>
      <dsp:spPr>
        <a:xfrm rot="17775462">
          <a:off x="1405034" y="2751676"/>
          <a:ext cx="699357" cy="14202"/>
        </a:xfrm>
        <a:custGeom>
          <a:avLst/>
          <a:gdLst/>
          <a:ahLst/>
          <a:cxnLst/>
          <a:rect l="0" t="0" r="0" b="0"/>
          <a:pathLst>
            <a:path>
              <a:moveTo>
                <a:pt x="0" y="7101"/>
              </a:moveTo>
              <a:lnTo>
                <a:pt x="699357" y="7101"/>
              </a:lnTo>
            </a:path>
          </a:pathLst>
        </a:custGeom>
        <a:noFill/>
        <a:ln w="19050"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1737229" y="2741293"/>
        <a:ext cx="34967" cy="34967"/>
      </dsp:txXfrm>
    </dsp:sp>
    <dsp:sp modelId="{32468EF8-96FA-4A0D-B933-91026EEA7EDA}">
      <dsp:nvSpPr>
        <dsp:cNvPr id="0" name=""/>
        <dsp:cNvSpPr/>
      </dsp:nvSpPr>
      <dsp:spPr>
        <a:xfrm>
          <a:off x="1909414" y="2160590"/>
          <a:ext cx="1593979" cy="569180"/>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40% Dextrose Gel</a:t>
          </a:r>
          <a:endParaRPr lang="en-NZ" sz="1200" kern="1200" dirty="0"/>
        </a:p>
      </dsp:txBody>
      <dsp:txXfrm>
        <a:off x="1926085" y="2177261"/>
        <a:ext cx="1560637" cy="535838"/>
      </dsp:txXfrm>
    </dsp:sp>
    <dsp:sp modelId="{76024213-1911-4A95-8A99-860A75A145A3}">
      <dsp:nvSpPr>
        <dsp:cNvPr id="0" name=""/>
        <dsp:cNvSpPr/>
      </dsp:nvSpPr>
      <dsp:spPr>
        <a:xfrm rot="18876856">
          <a:off x="3437826" y="2281281"/>
          <a:ext cx="440536" cy="14202"/>
        </a:xfrm>
        <a:custGeom>
          <a:avLst/>
          <a:gdLst/>
          <a:ahLst/>
          <a:cxnLst/>
          <a:rect l="0" t="0" r="0" b="0"/>
          <a:pathLst>
            <a:path>
              <a:moveTo>
                <a:pt x="0" y="7101"/>
              </a:moveTo>
              <a:lnTo>
                <a:pt x="440536" y="7101"/>
              </a:lnTo>
            </a:path>
          </a:pathLst>
        </a:custGeom>
        <a:noFill/>
        <a:ln w="19050"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3647081" y="2277369"/>
        <a:ext cx="22026" cy="22026"/>
      </dsp:txXfrm>
    </dsp:sp>
    <dsp:sp modelId="{2F123ABC-C423-44F4-8236-EEFC4C9C002E}">
      <dsp:nvSpPr>
        <dsp:cNvPr id="0" name=""/>
        <dsp:cNvSpPr/>
      </dsp:nvSpPr>
      <dsp:spPr>
        <a:xfrm>
          <a:off x="3812796" y="1846994"/>
          <a:ext cx="1801789" cy="569180"/>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Hypoglycaemia</a:t>
          </a:r>
          <a:endParaRPr lang="en-NZ" sz="1200" kern="1200" dirty="0"/>
        </a:p>
      </dsp:txBody>
      <dsp:txXfrm>
        <a:off x="3829467" y="1863665"/>
        <a:ext cx="1768447" cy="535838"/>
      </dsp:txXfrm>
    </dsp:sp>
    <dsp:sp modelId="{4200FC02-040C-42C6-8DE5-E8D495D3B967}">
      <dsp:nvSpPr>
        <dsp:cNvPr id="0" name=""/>
        <dsp:cNvSpPr/>
      </dsp:nvSpPr>
      <dsp:spPr>
        <a:xfrm rot="16983315">
          <a:off x="5084436" y="1457334"/>
          <a:ext cx="1369700" cy="14202"/>
        </a:xfrm>
        <a:custGeom>
          <a:avLst/>
          <a:gdLst/>
          <a:ahLst/>
          <a:cxnLst/>
          <a:rect l="0" t="0" r="0" b="0"/>
          <a:pathLst>
            <a:path>
              <a:moveTo>
                <a:pt x="0" y="7101"/>
              </a:moveTo>
              <a:lnTo>
                <a:pt x="1369700" y="7101"/>
              </a:lnTo>
            </a:path>
          </a:pathLst>
        </a:custGeom>
        <a:noFill/>
        <a:ln w="19050"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5735043" y="1430193"/>
        <a:ext cx="68485" cy="68485"/>
      </dsp:txXfrm>
    </dsp:sp>
    <dsp:sp modelId="{73193095-EF14-4D11-97AB-A918A268A672}">
      <dsp:nvSpPr>
        <dsp:cNvPr id="0" name=""/>
        <dsp:cNvSpPr/>
      </dsp:nvSpPr>
      <dsp:spPr>
        <a:xfrm>
          <a:off x="5923987" y="603910"/>
          <a:ext cx="1593979" cy="386752"/>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Cerebral Palsy ONLY</a:t>
          </a:r>
          <a:endParaRPr lang="en-NZ" sz="900" kern="1200" dirty="0"/>
        </a:p>
      </dsp:txBody>
      <dsp:txXfrm>
        <a:off x="5935315" y="615238"/>
        <a:ext cx="1571323" cy="364096"/>
      </dsp:txXfrm>
    </dsp:sp>
    <dsp:sp modelId="{1DBA5A62-19D7-43B5-BE92-59060603F303}">
      <dsp:nvSpPr>
        <dsp:cNvPr id="0" name=""/>
        <dsp:cNvSpPr/>
      </dsp:nvSpPr>
      <dsp:spPr>
        <a:xfrm rot="17350740">
          <a:off x="5298384" y="1679717"/>
          <a:ext cx="941804" cy="14202"/>
        </a:xfrm>
        <a:custGeom>
          <a:avLst/>
          <a:gdLst/>
          <a:ahLst/>
          <a:cxnLst/>
          <a:rect l="0" t="0" r="0" b="0"/>
          <a:pathLst>
            <a:path>
              <a:moveTo>
                <a:pt x="0" y="7101"/>
              </a:moveTo>
              <a:lnTo>
                <a:pt x="941804" y="7101"/>
              </a:lnTo>
            </a:path>
          </a:pathLst>
        </a:custGeom>
        <a:noFill/>
        <a:ln w="19050"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dirty="0"/>
        </a:p>
      </dsp:txBody>
      <dsp:txXfrm>
        <a:off x="5745741" y="1663273"/>
        <a:ext cx="47090" cy="47090"/>
      </dsp:txXfrm>
    </dsp:sp>
    <dsp:sp modelId="{3EC5B70E-E172-4A6C-AD2B-365E49BDFAD4}">
      <dsp:nvSpPr>
        <dsp:cNvPr id="0" name=""/>
        <dsp:cNvSpPr/>
      </dsp:nvSpPr>
      <dsp:spPr>
        <a:xfrm>
          <a:off x="5923987" y="1048676"/>
          <a:ext cx="1593979" cy="386752"/>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Epilepsy ONLY</a:t>
          </a:r>
          <a:endParaRPr lang="en-NZ" sz="900" kern="1200" dirty="0"/>
        </a:p>
      </dsp:txBody>
      <dsp:txXfrm>
        <a:off x="5935315" y="1060004"/>
        <a:ext cx="1571323" cy="364096"/>
      </dsp:txXfrm>
    </dsp:sp>
    <dsp:sp modelId="{A0050FC7-947B-4581-8F9E-C67E9D77C477}">
      <dsp:nvSpPr>
        <dsp:cNvPr id="0" name=""/>
        <dsp:cNvSpPr/>
      </dsp:nvSpPr>
      <dsp:spPr>
        <a:xfrm rot="18289469">
          <a:off x="5498386" y="1902100"/>
          <a:ext cx="541799" cy="14202"/>
        </a:xfrm>
        <a:custGeom>
          <a:avLst/>
          <a:gdLst/>
          <a:ahLst/>
          <a:cxnLst/>
          <a:rect l="0" t="0" r="0" b="0"/>
          <a:pathLst>
            <a:path>
              <a:moveTo>
                <a:pt x="0" y="7101"/>
              </a:moveTo>
              <a:lnTo>
                <a:pt x="541799" y="7101"/>
              </a:lnTo>
            </a:path>
          </a:pathLst>
        </a:custGeom>
        <a:noFill/>
        <a:ln w="19050"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55741" y="1895656"/>
        <a:ext cx="27089" cy="27089"/>
      </dsp:txXfrm>
    </dsp:sp>
    <dsp:sp modelId="{5D4E23C1-7D41-43F5-960E-B0A90FBCB827}">
      <dsp:nvSpPr>
        <dsp:cNvPr id="0" name=""/>
        <dsp:cNvSpPr/>
      </dsp:nvSpPr>
      <dsp:spPr>
        <a:xfrm>
          <a:off x="5923987" y="1493441"/>
          <a:ext cx="1593979" cy="386752"/>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smtClean="0"/>
            <a:t>Learning Disability ONLY</a:t>
          </a:r>
          <a:endParaRPr lang="en-NZ" sz="900" kern="1200" dirty="0"/>
        </a:p>
      </dsp:txBody>
      <dsp:txXfrm>
        <a:off x="5935315" y="1504769"/>
        <a:ext cx="1571323" cy="364096"/>
      </dsp:txXfrm>
    </dsp:sp>
    <dsp:sp modelId="{C403D6CE-CFD7-4FCC-AC5E-1D96DE3248BD}">
      <dsp:nvSpPr>
        <dsp:cNvPr id="0" name=""/>
        <dsp:cNvSpPr/>
      </dsp:nvSpPr>
      <dsp:spPr>
        <a:xfrm>
          <a:off x="5614585" y="2124483"/>
          <a:ext cx="309402" cy="14202"/>
        </a:xfrm>
        <a:custGeom>
          <a:avLst/>
          <a:gdLst/>
          <a:ahLst/>
          <a:cxnLst/>
          <a:rect l="0" t="0" r="0" b="0"/>
          <a:pathLst>
            <a:path>
              <a:moveTo>
                <a:pt x="0" y="7101"/>
              </a:moveTo>
              <a:lnTo>
                <a:pt x="309402" y="7101"/>
              </a:lnTo>
            </a:path>
          </a:pathLst>
        </a:custGeom>
        <a:noFill/>
        <a:ln w="19050"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1551" y="2123849"/>
        <a:ext cx="15470" cy="15470"/>
      </dsp:txXfrm>
    </dsp:sp>
    <dsp:sp modelId="{5F81FEF8-0FEB-4A4E-9F28-EDAF214CA528}">
      <dsp:nvSpPr>
        <dsp:cNvPr id="0" name=""/>
        <dsp:cNvSpPr/>
      </dsp:nvSpPr>
      <dsp:spPr>
        <a:xfrm>
          <a:off x="5923987" y="1938207"/>
          <a:ext cx="1593979" cy="386752"/>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Severe Learning Disability ONLY</a:t>
          </a:r>
          <a:endParaRPr lang="en-NZ" sz="900" kern="1200" dirty="0"/>
        </a:p>
      </dsp:txBody>
      <dsp:txXfrm>
        <a:off x="5935315" y="1949535"/>
        <a:ext cx="1571323" cy="364096"/>
      </dsp:txXfrm>
    </dsp:sp>
    <dsp:sp modelId="{F59EC9F5-7942-4724-AB45-B58388AABAD0}">
      <dsp:nvSpPr>
        <dsp:cNvPr id="0" name=""/>
        <dsp:cNvSpPr/>
      </dsp:nvSpPr>
      <dsp:spPr>
        <a:xfrm rot="3310531">
          <a:off x="5498386" y="2346866"/>
          <a:ext cx="541799" cy="14202"/>
        </a:xfrm>
        <a:custGeom>
          <a:avLst/>
          <a:gdLst/>
          <a:ahLst/>
          <a:cxnLst/>
          <a:rect l="0" t="0" r="0" b="0"/>
          <a:pathLst>
            <a:path>
              <a:moveTo>
                <a:pt x="0" y="7101"/>
              </a:moveTo>
              <a:lnTo>
                <a:pt x="541799" y="7101"/>
              </a:lnTo>
            </a:path>
          </a:pathLst>
        </a:custGeom>
        <a:noFill/>
        <a:ln w="19050"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55741" y="2340422"/>
        <a:ext cx="27089" cy="27089"/>
      </dsp:txXfrm>
    </dsp:sp>
    <dsp:sp modelId="{02F39687-B7FE-494E-A19E-73BD5F129F93}">
      <dsp:nvSpPr>
        <dsp:cNvPr id="0" name=""/>
        <dsp:cNvSpPr/>
      </dsp:nvSpPr>
      <dsp:spPr>
        <a:xfrm>
          <a:off x="5923987" y="2382973"/>
          <a:ext cx="1593979" cy="386752"/>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smtClean="0"/>
            <a:t>Vision Disorder ONLY</a:t>
          </a:r>
          <a:endParaRPr lang="en-NZ" sz="900" kern="1200" dirty="0"/>
        </a:p>
      </dsp:txBody>
      <dsp:txXfrm>
        <a:off x="5935315" y="2394301"/>
        <a:ext cx="1571323" cy="364096"/>
      </dsp:txXfrm>
    </dsp:sp>
    <dsp:sp modelId="{7FBD81B5-253A-464E-B222-008C99589465}">
      <dsp:nvSpPr>
        <dsp:cNvPr id="0" name=""/>
        <dsp:cNvSpPr/>
      </dsp:nvSpPr>
      <dsp:spPr>
        <a:xfrm rot="4249260">
          <a:off x="5298384" y="2569249"/>
          <a:ext cx="941804" cy="14202"/>
        </a:xfrm>
        <a:custGeom>
          <a:avLst/>
          <a:gdLst/>
          <a:ahLst/>
          <a:cxnLst/>
          <a:rect l="0" t="0" r="0" b="0"/>
          <a:pathLst>
            <a:path>
              <a:moveTo>
                <a:pt x="0" y="7101"/>
              </a:moveTo>
              <a:lnTo>
                <a:pt x="941804" y="7101"/>
              </a:lnTo>
            </a:path>
          </a:pathLst>
        </a:custGeom>
        <a:noFill/>
        <a:ln w="19050"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45741" y="2552805"/>
        <a:ext cx="47090" cy="47090"/>
      </dsp:txXfrm>
    </dsp:sp>
    <dsp:sp modelId="{DF3D9B84-5DBB-4B0D-ADE2-A67BECBF89F6}">
      <dsp:nvSpPr>
        <dsp:cNvPr id="0" name=""/>
        <dsp:cNvSpPr/>
      </dsp:nvSpPr>
      <dsp:spPr>
        <a:xfrm>
          <a:off x="5923987" y="2827739"/>
          <a:ext cx="1593979" cy="386752"/>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2 Comorbidities</a:t>
          </a:r>
          <a:endParaRPr lang="en-NZ" sz="900" kern="1200" dirty="0"/>
        </a:p>
      </dsp:txBody>
      <dsp:txXfrm>
        <a:off x="5935315" y="2839067"/>
        <a:ext cx="1571323" cy="364096"/>
      </dsp:txXfrm>
    </dsp:sp>
    <dsp:sp modelId="{6E266A75-785B-4CE4-9A43-19C059DCF2AD}">
      <dsp:nvSpPr>
        <dsp:cNvPr id="0" name=""/>
        <dsp:cNvSpPr/>
      </dsp:nvSpPr>
      <dsp:spPr>
        <a:xfrm rot="4616685">
          <a:off x="5084436" y="2791632"/>
          <a:ext cx="1369700" cy="14202"/>
        </a:xfrm>
        <a:custGeom>
          <a:avLst/>
          <a:gdLst/>
          <a:ahLst/>
          <a:cxnLst/>
          <a:rect l="0" t="0" r="0" b="0"/>
          <a:pathLst>
            <a:path>
              <a:moveTo>
                <a:pt x="0" y="7101"/>
              </a:moveTo>
              <a:lnTo>
                <a:pt x="1369700" y="7101"/>
              </a:lnTo>
            </a:path>
          </a:pathLst>
        </a:custGeom>
        <a:noFill/>
        <a:ln w="19050"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35043" y="2764490"/>
        <a:ext cx="68485" cy="68485"/>
      </dsp:txXfrm>
    </dsp:sp>
    <dsp:sp modelId="{E393CEE5-C6D6-42C4-8744-87C1400BDAA9}">
      <dsp:nvSpPr>
        <dsp:cNvPr id="0" name=""/>
        <dsp:cNvSpPr/>
      </dsp:nvSpPr>
      <dsp:spPr>
        <a:xfrm>
          <a:off x="5923987" y="3272505"/>
          <a:ext cx="1593979" cy="386752"/>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3+ Comorbidities</a:t>
          </a:r>
          <a:endParaRPr lang="en-NZ" sz="900" kern="1200" dirty="0"/>
        </a:p>
      </dsp:txBody>
      <dsp:txXfrm>
        <a:off x="5935315" y="3283833"/>
        <a:ext cx="1571323" cy="364096"/>
      </dsp:txXfrm>
    </dsp:sp>
    <dsp:sp modelId="{824819B3-E1DC-45FC-91DA-9D2725F53893}">
      <dsp:nvSpPr>
        <dsp:cNvPr id="0" name=""/>
        <dsp:cNvSpPr/>
      </dsp:nvSpPr>
      <dsp:spPr>
        <a:xfrm rot="2723144">
          <a:off x="3437826" y="2594878"/>
          <a:ext cx="440536" cy="14202"/>
        </a:xfrm>
        <a:custGeom>
          <a:avLst/>
          <a:gdLst/>
          <a:ahLst/>
          <a:cxnLst/>
          <a:rect l="0" t="0" r="0" b="0"/>
          <a:pathLst>
            <a:path>
              <a:moveTo>
                <a:pt x="0" y="7101"/>
              </a:moveTo>
              <a:lnTo>
                <a:pt x="440536" y="7101"/>
              </a:lnTo>
            </a:path>
          </a:pathLst>
        </a:custGeom>
        <a:noFill/>
        <a:ln w="19050"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3647081" y="2590966"/>
        <a:ext cx="22026" cy="22026"/>
      </dsp:txXfrm>
    </dsp:sp>
    <dsp:sp modelId="{E2FB7B42-81C7-4E51-9147-2FAD8C9F553E}">
      <dsp:nvSpPr>
        <dsp:cNvPr id="0" name=""/>
        <dsp:cNvSpPr/>
      </dsp:nvSpPr>
      <dsp:spPr>
        <a:xfrm>
          <a:off x="3812796" y="2474187"/>
          <a:ext cx="1801789" cy="569180"/>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No Hypoglycaemia</a:t>
          </a:r>
          <a:endParaRPr lang="en-NZ" sz="1200" kern="1200" dirty="0"/>
        </a:p>
      </dsp:txBody>
      <dsp:txXfrm>
        <a:off x="3829467" y="2490858"/>
        <a:ext cx="1768447" cy="535838"/>
      </dsp:txXfrm>
    </dsp:sp>
    <dsp:sp modelId="{283FFDA0-063A-4E54-B66E-90CC52C7F76F}">
      <dsp:nvSpPr>
        <dsp:cNvPr id="0" name=""/>
        <dsp:cNvSpPr/>
      </dsp:nvSpPr>
      <dsp:spPr>
        <a:xfrm rot="3824538">
          <a:off x="1405034" y="3378869"/>
          <a:ext cx="699357" cy="14202"/>
        </a:xfrm>
        <a:custGeom>
          <a:avLst/>
          <a:gdLst/>
          <a:ahLst/>
          <a:cxnLst/>
          <a:rect l="0" t="0" r="0" b="0"/>
          <a:pathLst>
            <a:path>
              <a:moveTo>
                <a:pt x="0" y="7101"/>
              </a:moveTo>
              <a:lnTo>
                <a:pt x="699357" y="7101"/>
              </a:lnTo>
            </a:path>
          </a:pathLst>
        </a:custGeom>
        <a:noFill/>
        <a:ln w="19050"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1737229" y="3368487"/>
        <a:ext cx="34967" cy="34967"/>
      </dsp:txXfrm>
    </dsp:sp>
    <dsp:sp modelId="{3D7CDBB8-546D-4C85-9BDB-51C34E5A814E}">
      <dsp:nvSpPr>
        <dsp:cNvPr id="0" name=""/>
        <dsp:cNvSpPr/>
      </dsp:nvSpPr>
      <dsp:spPr>
        <a:xfrm>
          <a:off x="1909414" y="3414977"/>
          <a:ext cx="1593979" cy="569180"/>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Placebo</a:t>
          </a:r>
          <a:endParaRPr lang="en-NZ" sz="1200" kern="1200" dirty="0"/>
        </a:p>
      </dsp:txBody>
      <dsp:txXfrm>
        <a:off x="1926085" y="3431648"/>
        <a:ext cx="1560637" cy="535838"/>
      </dsp:txXfrm>
    </dsp:sp>
    <dsp:sp modelId="{31C2B082-032F-485A-9857-63B6CE206109}">
      <dsp:nvSpPr>
        <dsp:cNvPr id="0" name=""/>
        <dsp:cNvSpPr/>
      </dsp:nvSpPr>
      <dsp:spPr>
        <a:xfrm rot="18876856">
          <a:off x="3437826" y="3535668"/>
          <a:ext cx="440536" cy="14202"/>
        </a:xfrm>
        <a:custGeom>
          <a:avLst/>
          <a:gdLst/>
          <a:ahLst/>
          <a:cxnLst/>
          <a:rect l="0" t="0" r="0" b="0"/>
          <a:pathLst>
            <a:path>
              <a:moveTo>
                <a:pt x="0" y="7101"/>
              </a:moveTo>
              <a:lnTo>
                <a:pt x="440536" y="7101"/>
              </a:lnTo>
            </a:path>
          </a:pathLst>
        </a:custGeom>
        <a:noFill/>
        <a:ln w="19050"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3647081" y="3531756"/>
        <a:ext cx="22026" cy="22026"/>
      </dsp:txXfrm>
    </dsp:sp>
    <dsp:sp modelId="{F9C0187C-B9B9-4F59-8CAB-44C286AA5CC6}">
      <dsp:nvSpPr>
        <dsp:cNvPr id="0" name=""/>
        <dsp:cNvSpPr/>
      </dsp:nvSpPr>
      <dsp:spPr>
        <a:xfrm>
          <a:off x="3812796" y="3101380"/>
          <a:ext cx="1801789" cy="569180"/>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Hypoglycaemia</a:t>
          </a:r>
          <a:endParaRPr lang="en-NZ" sz="1200" kern="1200" dirty="0"/>
        </a:p>
      </dsp:txBody>
      <dsp:txXfrm>
        <a:off x="3829467" y="3118051"/>
        <a:ext cx="1768447" cy="535838"/>
      </dsp:txXfrm>
    </dsp:sp>
    <dsp:sp modelId="{6D9B8EB9-C74E-4A1D-A529-C218A8BDB4B4}">
      <dsp:nvSpPr>
        <dsp:cNvPr id="0" name=""/>
        <dsp:cNvSpPr/>
      </dsp:nvSpPr>
      <dsp:spPr>
        <a:xfrm rot="2723144">
          <a:off x="3437826" y="3849265"/>
          <a:ext cx="440536" cy="14202"/>
        </a:xfrm>
        <a:custGeom>
          <a:avLst/>
          <a:gdLst/>
          <a:ahLst/>
          <a:cxnLst/>
          <a:rect l="0" t="0" r="0" b="0"/>
          <a:pathLst>
            <a:path>
              <a:moveTo>
                <a:pt x="0" y="7101"/>
              </a:moveTo>
              <a:lnTo>
                <a:pt x="440536" y="7101"/>
              </a:lnTo>
            </a:path>
          </a:pathLst>
        </a:custGeom>
        <a:noFill/>
        <a:ln w="19050"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NZ" sz="800" kern="1200"/>
        </a:p>
      </dsp:txBody>
      <dsp:txXfrm>
        <a:off x="3647081" y="3845352"/>
        <a:ext cx="22026" cy="22026"/>
      </dsp:txXfrm>
    </dsp:sp>
    <dsp:sp modelId="{40A65A3B-105F-4E21-B648-502ADB8855BC}">
      <dsp:nvSpPr>
        <dsp:cNvPr id="0" name=""/>
        <dsp:cNvSpPr/>
      </dsp:nvSpPr>
      <dsp:spPr>
        <a:xfrm>
          <a:off x="3812796" y="3728574"/>
          <a:ext cx="1801789" cy="569180"/>
        </a:xfrm>
        <a:prstGeom prst="roundRect">
          <a:avLst>
            <a:gd name="adj" fmla="val 10000"/>
          </a:avLst>
        </a:prstGeom>
        <a:solidFill>
          <a:schemeClr val="accent5">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NZ" sz="1200" kern="1200" dirty="0" smtClean="0"/>
            <a:t>No Hypoglycaemia</a:t>
          </a:r>
          <a:endParaRPr lang="en-NZ" sz="1200" kern="1200" dirty="0"/>
        </a:p>
      </dsp:txBody>
      <dsp:txXfrm>
        <a:off x="3829467" y="3745245"/>
        <a:ext cx="1768447" cy="5358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FD42174E-94A8-894B-B55B-E3D1B123F7BC}" type="datetimeFigureOut">
              <a:rPr lang="en-US" smtClean="0"/>
              <a:t>10/19/2018</a:t>
            </a:fld>
            <a:endParaRPr lang="en-US"/>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BE4EBF85-1479-E349-9262-1B6F0600CA24}" type="slidenum">
              <a:rPr lang="en-US" smtClean="0"/>
              <a:t>‹#›</a:t>
            </a:fld>
            <a:endParaRPr lang="en-US"/>
          </a:p>
        </p:txBody>
      </p:sp>
    </p:spTree>
    <p:extLst>
      <p:ext uri="{BB962C8B-B14F-4D97-AF65-F5344CB8AC3E}">
        <p14:creationId xmlns:p14="http://schemas.microsoft.com/office/powerpoint/2010/main" val="3035455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82FC2B82-52D7-564A-9414-F61912D3DADE}" type="datetimeFigureOut">
              <a:rPr lang="en-US" smtClean="0"/>
              <a:t>10/19/2018</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960170D6-42E6-3B4C-BC2C-154007EECCF7}" type="slidenum">
              <a:rPr lang="en-US" smtClean="0"/>
              <a:t>‹#›</a:t>
            </a:fld>
            <a:endParaRPr lang="en-US"/>
          </a:p>
        </p:txBody>
      </p:sp>
    </p:spTree>
    <p:extLst>
      <p:ext uri="{BB962C8B-B14F-4D97-AF65-F5344CB8AC3E}">
        <p14:creationId xmlns:p14="http://schemas.microsoft.com/office/powerpoint/2010/main" val="39870494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60170D6-42E6-3B4C-BC2C-154007EECCF7}" type="slidenum">
              <a:rPr lang="en-US" smtClean="0"/>
              <a:t>1</a:t>
            </a:fld>
            <a:endParaRPr lang="en-US"/>
          </a:p>
        </p:txBody>
      </p:sp>
    </p:spTree>
    <p:extLst>
      <p:ext uri="{BB962C8B-B14F-4D97-AF65-F5344CB8AC3E}">
        <p14:creationId xmlns:p14="http://schemas.microsoft.com/office/powerpoint/2010/main" val="2064824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The primary analysis involves the scenario where approximately half (52%) of at risk infants develop hypoglycaemia with one third (33%) doing so at the time of their first screening test, and the remainder (19%) on the next test after a single normal screening test.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The mean number of blood glucose tests performed was: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6.0 in at risk infants who did not have any blood glucose concentration measurements below the threshold,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11.1 in infants whose first measurement was above the threshold but who had one or more measurements below the threshold on any subsequent test,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and 7.0 in infants with an initial blood glucose concentration measurement below the threshold and with any value on subsequent tests.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If non-enzymatic glucometer testing is assumed to be accurate and all measurements that are low by non-enzymatic testing are confirmed by laboratory testing, then screening using an enzymatic glucometer costs NZ$86.94 while screening using a non-enzymatic glucometer but with laboratory confirmation of low results costs NZ$97.08 per infant screened.</a:t>
            </a:r>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10</a:t>
            </a:fld>
            <a:endParaRPr lang="en-US"/>
          </a:p>
        </p:txBody>
      </p:sp>
    </p:spTree>
    <p:extLst>
      <p:ext uri="{BB962C8B-B14F-4D97-AF65-F5344CB8AC3E}">
        <p14:creationId xmlns:p14="http://schemas.microsoft.com/office/powerpoint/2010/main" val="3647179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smtClean="0"/>
              <a:t>Use of a more accurate enzymatic glucometer to screen for neonatal hypoglycaemia and inform its treatment results in cost savings compared to using a non-enzymatic glucometer that requires laboratory confirmation of low blood glucose concentrations under usual conditions.</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Non-enzymatic glucometers are often used to screen for neonatal hypoglycaemia because of their availability and familiarity.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The initial purchase price and cost of ongoing use of enzymatic glucometers are commonly cited as reasons for persisting with non-enzymatic glucometers as a screening device.</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However, that does not take in to account either the immediate implications of using a screening method with a level of accuracy that requires re-testing to verify abnormal results, nor the long-term repercussions of failing to identify and treat cases of hypoglycaemia.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The requirement for additional blood sampling to confirm low results also increases the number of invasive procedures performed on the newborn infant and may delay treatment where confirmation is required by laboratory testing.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In addition, false positive results from imprecise screening devices can result in overtreatment, thus increasing costs as well as separating the infant from its mother, and interfering with the establishment of breastfeeding.</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Non-enzymatic glucometers are widely used to screen for neonatal hypoglycaemia.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It is hard to imagine another scenario in medicine where screening to guide diagnosis and management of a brain-threatening condition is commonly undertaken using an instrument known to be inaccurate and requiring abnormal results to be repeated, and is justified primarily on the basis of apparently lower postnatal ward costs.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Our analysis shows that even under conservative conditions, a screening approach using enzymatic glucometers is likely to have lower direct costs, and also avoids the longer term risks and costs associated with false positive and false negative results.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In view of their lower cost under most circumstances and greater accuracy, enzymatic glucometers should be routinely utilised for point-of-care screening for neonatal </a:t>
            </a:r>
            <a:r>
              <a:rPr lang="en-NZ" sz="1200" kern="1200" dirty="0" err="1" smtClean="0">
                <a:solidFill>
                  <a:schemeClr val="tx1"/>
                </a:solidFill>
                <a:effectLst/>
                <a:latin typeface="+mn-lt"/>
                <a:ea typeface="+mn-ea"/>
                <a:cs typeface="+mn-cs"/>
              </a:rPr>
              <a:t>hypoglycemia</a:t>
            </a:r>
            <a:r>
              <a:rPr lang="en-NZ" sz="1200" kern="120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NZ"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11</a:t>
            </a:fld>
            <a:endParaRPr lang="en-US"/>
          </a:p>
        </p:txBody>
      </p:sp>
    </p:spTree>
    <p:extLst>
      <p:ext uri="{BB962C8B-B14F-4D97-AF65-F5344CB8AC3E}">
        <p14:creationId xmlns:p14="http://schemas.microsoft.com/office/powerpoint/2010/main" val="3246064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170D6-42E6-3B4C-BC2C-154007EECCF7}" type="slidenum">
              <a:rPr lang="en-US" smtClean="0"/>
              <a:t>12</a:t>
            </a:fld>
            <a:endParaRPr lang="en-US"/>
          </a:p>
        </p:txBody>
      </p:sp>
    </p:spTree>
    <p:extLst>
      <p:ext uri="{BB962C8B-B14F-4D97-AF65-F5344CB8AC3E}">
        <p14:creationId xmlns:p14="http://schemas.microsoft.com/office/powerpoint/2010/main" val="1957069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sz="1200" kern="1200" baseline="0" dirty="0" smtClean="0">
                <a:solidFill>
                  <a:schemeClr val="tx1"/>
                </a:solidFill>
                <a:effectLst/>
                <a:latin typeface="+mn-lt"/>
                <a:ea typeface="+mn-ea"/>
                <a:cs typeface="+mn-cs"/>
              </a:rPr>
              <a:t>Our decision tree model contains both arms of the Sugar Babies Study (that is, the dextrose gel arm, and the placebo arm), and, is set up to capture the proportions of hypoglycaemic infants who had a single episode versus those that experienced recurrent hypoglycaemia. Both arms received other usual care, so the placebo arm can be thought of as representing “feeding alone”.</a:t>
            </a:r>
          </a:p>
          <a:p>
            <a:endParaRPr lang="en-NZ" sz="1200" kern="1200" baseline="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72 words, 35 seconds</a:t>
            </a:r>
          </a:p>
        </p:txBody>
      </p:sp>
      <p:sp>
        <p:nvSpPr>
          <p:cNvPr id="4" name="Slide Number Placeholder 3"/>
          <p:cNvSpPr>
            <a:spLocks noGrp="1"/>
          </p:cNvSpPr>
          <p:nvPr>
            <p:ph type="sldNum" sz="quarter" idx="10"/>
          </p:nvPr>
        </p:nvSpPr>
        <p:spPr/>
        <p:txBody>
          <a:bodyPr/>
          <a:lstStyle/>
          <a:p>
            <a:fld id="{960170D6-42E6-3B4C-BC2C-154007EECCF7}" type="slidenum">
              <a:rPr lang="en-US" smtClean="0"/>
              <a:t>13</a:t>
            </a:fld>
            <a:endParaRPr lang="en-US"/>
          </a:p>
        </p:txBody>
      </p:sp>
    </p:spTree>
    <p:extLst>
      <p:ext uri="{BB962C8B-B14F-4D97-AF65-F5344CB8AC3E}">
        <p14:creationId xmlns:p14="http://schemas.microsoft.com/office/powerpoint/2010/main" val="2527929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smtClean="0"/>
              <a:t>Glucose concentration threshold of 2.6 </a:t>
            </a:r>
            <a:r>
              <a:rPr lang="en-NZ" dirty="0" err="1" smtClean="0"/>
              <a:t>mmol</a:t>
            </a:r>
            <a:r>
              <a:rPr lang="en-NZ" dirty="0" smtClean="0"/>
              <a:t>/L.</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Incidence data used to model the proportions of at-risk infants who develop neonatal </a:t>
            </a:r>
            <a:r>
              <a:rPr lang="en-NZ" sz="1200" kern="1200" dirty="0" err="1" smtClean="0">
                <a:solidFill>
                  <a:schemeClr val="tx1"/>
                </a:solidFill>
                <a:effectLst/>
                <a:latin typeface="+mn-lt"/>
                <a:ea typeface="+mn-ea"/>
                <a:cs typeface="+mn-cs"/>
              </a:rPr>
              <a:t>hypoglycemia</a:t>
            </a:r>
            <a:r>
              <a:rPr lang="en-NZ" sz="1200" kern="1200" dirty="0" smtClean="0">
                <a:solidFill>
                  <a:schemeClr val="tx1"/>
                </a:solidFill>
                <a:effectLst/>
                <a:latin typeface="+mn-lt"/>
                <a:ea typeface="+mn-ea"/>
                <a:cs typeface="+mn-cs"/>
              </a:rPr>
              <a:t> was extracted from the raw data from the Sugar Babies Study.</a:t>
            </a:r>
            <a:endParaRPr lang="en-NZ" dirty="0" smtClean="0"/>
          </a:p>
          <a:p>
            <a:pPr marL="171450" indent="-171450">
              <a:buFont typeface="Arial" panose="020B0604020202020204" pitchFamily="34" charset="0"/>
              <a:buChar char="•"/>
            </a:pPr>
            <a:r>
              <a:rPr lang="en-NZ" dirty="0" smtClean="0"/>
              <a:t>Sugar Babies</a:t>
            </a:r>
            <a:r>
              <a:rPr lang="en-NZ" baseline="0" dirty="0" smtClean="0"/>
              <a:t> Study - </a:t>
            </a:r>
            <a:r>
              <a:rPr lang="en-NZ" sz="1200" kern="1200" dirty="0" smtClean="0">
                <a:solidFill>
                  <a:schemeClr val="tx1"/>
                </a:solidFill>
                <a:effectLst/>
                <a:latin typeface="+mn-lt"/>
                <a:ea typeface="+mn-ea"/>
                <a:cs typeface="+mn-cs"/>
              </a:rPr>
              <a:t>recruited infants at risk of </a:t>
            </a:r>
            <a:r>
              <a:rPr lang="en-NZ" sz="1200" kern="1200" dirty="0" err="1" smtClean="0">
                <a:solidFill>
                  <a:schemeClr val="tx1"/>
                </a:solidFill>
                <a:effectLst/>
                <a:latin typeface="+mn-lt"/>
                <a:ea typeface="+mn-ea"/>
                <a:cs typeface="+mn-cs"/>
              </a:rPr>
              <a:t>hypoglycemia</a:t>
            </a:r>
            <a:r>
              <a:rPr lang="en-NZ" sz="1200" kern="1200" dirty="0" smtClean="0">
                <a:solidFill>
                  <a:schemeClr val="tx1"/>
                </a:solidFill>
                <a:effectLst/>
                <a:latin typeface="+mn-lt"/>
                <a:ea typeface="+mn-ea"/>
                <a:cs typeface="+mn-cs"/>
              </a:rPr>
              <a:t> (late preterm (35-37 weeks of gestation), small (&lt; 10</a:t>
            </a:r>
            <a:r>
              <a:rPr lang="en-NZ" sz="1200" kern="1200" baseline="30000" dirty="0" smtClean="0">
                <a:solidFill>
                  <a:schemeClr val="tx1"/>
                </a:solidFill>
                <a:effectLst/>
                <a:latin typeface="+mn-lt"/>
                <a:ea typeface="+mn-ea"/>
                <a:cs typeface="+mn-cs"/>
              </a:rPr>
              <a:t>th</a:t>
            </a:r>
            <a:r>
              <a:rPr lang="en-NZ" sz="1200" kern="1200" dirty="0" smtClean="0">
                <a:solidFill>
                  <a:schemeClr val="tx1"/>
                </a:solidFill>
                <a:effectLst/>
                <a:latin typeface="+mn-lt"/>
                <a:ea typeface="+mn-ea"/>
                <a:cs typeface="+mn-cs"/>
              </a:rPr>
              <a:t> percentile or &lt; 2500 g), large (&gt; 90</a:t>
            </a:r>
            <a:r>
              <a:rPr lang="en-NZ" sz="1200" kern="1200" baseline="30000" dirty="0" smtClean="0">
                <a:solidFill>
                  <a:schemeClr val="tx1"/>
                </a:solidFill>
                <a:effectLst/>
                <a:latin typeface="+mn-lt"/>
                <a:ea typeface="+mn-ea"/>
                <a:cs typeface="+mn-cs"/>
              </a:rPr>
              <a:t>th</a:t>
            </a:r>
            <a:r>
              <a:rPr lang="en-NZ" sz="1200" kern="1200" dirty="0" smtClean="0">
                <a:solidFill>
                  <a:schemeClr val="tx1"/>
                </a:solidFill>
                <a:effectLst/>
                <a:latin typeface="+mn-lt"/>
                <a:ea typeface="+mn-ea"/>
                <a:cs typeface="+mn-cs"/>
              </a:rPr>
              <a:t> percentile or &gt; 4500 g), mother with diabetes, or other), and used a threshold for definition of </a:t>
            </a:r>
            <a:r>
              <a:rPr lang="en-NZ" sz="1200" kern="1200" dirty="0" err="1" smtClean="0">
                <a:solidFill>
                  <a:schemeClr val="tx1"/>
                </a:solidFill>
                <a:effectLst/>
                <a:latin typeface="+mn-lt"/>
                <a:ea typeface="+mn-ea"/>
                <a:cs typeface="+mn-cs"/>
              </a:rPr>
              <a:t>hypoglycemia</a:t>
            </a:r>
            <a:r>
              <a:rPr lang="en-NZ" sz="1200" kern="1200" dirty="0" smtClean="0">
                <a:solidFill>
                  <a:schemeClr val="tx1"/>
                </a:solidFill>
                <a:effectLst/>
                <a:latin typeface="+mn-lt"/>
                <a:ea typeface="+mn-ea"/>
                <a:cs typeface="+mn-cs"/>
              </a:rPr>
              <a:t> of 2.6 </a:t>
            </a:r>
            <a:r>
              <a:rPr lang="en-NZ" sz="1200" kern="1200" dirty="0" err="1" smtClean="0">
                <a:solidFill>
                  <a:schemeClr val="tx1"/>
                </a:solidFill>
                <a:effectLst/>
                <a:latin typeface="+mn-lt"/>
                <a:ea typeface="+mn-ea"/>
                <a:cs typeface="+mn-cs"/>
              </a:rPr>
              <a:t>mmol</a:t>
            </a:r>
            <a:r>
              <a:rPr lang="en-NZ" sz="1200" kern="1200" dirty="0" smtClean="0">
                <a:solidFill>
                  <a:schemeClr val="tx1"/>
                </a:solidFill>
                <a:effectLst/>
                <a:latin typeface="+mn-lt"/>
                <a:ea typeface="+mn-ea"/>
                <a:cs typeface="+mn-cs"/>
              </a:rPr>
              <a:t>/L.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Consumables include reagents involved in the analysis, which in handheld devices are incorporated into a strip or cartridge, the lancet used to draw blood from the heel of the infant, and capillary tubes used in the collection of the blood sample for analysis by enzymatic-reaction-based glucometers.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Staff time includes an estimate of time for sample collection, and is slightly longer with enzymatic glucometers because blood is collected in a capillary tube before being applied to an </a:t>
            </a:r>
            <a:r>
              <a:rPr lang="en-NZ" sz="1200" kern="1200" dirty="0" err="1" smtClean="0">
                <a:solidFill>
                  <a:schemeClr val="tx1"/>
                </a:solidFill>
                <a:effectLst/>
                <a:latin typeface="+mn-lt"/>
                <a:ea typeface="+mn-ea"/>
                <a:cs typeface="+mn-cs"/>
              </a:rPr>
              <a:t>analyte</a:t>
            </a:r>
            <a:r>
              <a:rPr lang="en-NZ" sz="1200" kern="1200" dirty="0" smtClean="0">
                <a:solidFill>
                  <a:schemeClr val="tx1"/>
                </a:solidFill>
                <a:effectLst/>
                <a:latin typeface="+mn-lt"/>
                <a:ea typeface="+mn-ea"/>
                <a:cs typeface="+mn-cs"/>
              </a:rPr>
              <a:t> cartridge or card attached to the test device, whereas in the non-enzymatic methods blood drawn from a heel prick can be directly applied to a test strip.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Staff costs are based on an hourly rate equivalent to the top of the salary range for a senior registered nurse or midwife (step 5)</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14</a:t>
            </a:fld>
            <a:endParaRPr lang="en-US"/>
          </a:p>
        </p:txBody>
      </p:sp>
    </p:spTree>
    <p:extLst>
      <p:ext uri="{BB962C8B-B14F-4D97-AF65-F5344CB8AC3E}">
        <p14:creationId xmlns:p14="http://schemas.microsoft.com/office/powerpoint/2010/main" val="1546117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a:t>
            </a:r>
            <a:r>
              <a:rPr lang="en-US" baseline="0" dirty="0" smtClean="0"/>
              <a:t> aim of this study is to compare the costs in the dextrose gel arm of this model against the placebo arm of the model. The costs of each arm are the sum of the products of the proportions in each group and their average costs of hospital stay. For example, in the dextrose gel arm we know the average cost of hospital stay for patients with a single episode of hypoglycaemia who were admitted to NICU, or who were not admitted to NICU, respectively, and so on, and the total cost for the dextrose arm is the sum across these four groups, taking into account the proportions in each group.</a:t>
            </a:r>
          </a:p>
          <a:p>
            <a:endParaRPr lang="en-US" baseline="0" dirty="0" smtClean="0"/>
          </a:p>
          <a:p>
            <a:r>
              <a:rPr lang="en-US" dirty="0" smtClean="0"/>
              <a:t>We also used a bootstrap approach in each analysis we performed, which involved drawing 10,000 samples</a:t>
            </a:r>
            <a:r>
              <a:rPr lang="en-US" baseline="0" dirty="0" smtClean="0"/>
              <a:t> with replacement from the original dataset of 237 </a:t>
            </a:r>
            <a:r>
              <a:rPr lang="en-US" baseline="0" dirty="0" err="1" smtClean="0"/>
              <a:t>hypoglycaemic</a:t>
            </a:r>
            <a:r>
              <a:rPr lang="en-US" baseline="0" dirty="0" smtClean="0"/>
              <a:t> infants, in order to estimate the standard deviation of each calculated cost and cost difference.</a:t>
            </a:r>
          </a:p>
          <a:p>
            <a:endParaRPr lang="en-US" baseline="0" dirty="0" smtClean="0"/>
          </a:p>
          <a:p>
            <a:r>
              <a:rPr lang="en-US" baseline="0" dirty="0" smtClean="0"/>
              <a:t>144 words, 70 seconds</a:t>
            </a:r>
            <a:endParaRPr lang="en-US" dirty="0"/>
          </a:p>
        </p:txBody>
      </p:sp>
      <p:sp>
        <p:nvSpPr>
          <p:cNvPr id="4" name="Slide Number Placeholder 3"/>
          <p:cNvSpPr>
            <a:spLocks noGrp="1"/>
          </p:cNvSpPr>
          <p:nvPr>
            <p:ph type="sldNum" sz="quarter" idx="10"/>
          </p:nvPr>
        </p:nvSpPr>
        <p:spPr/>
        <p:txBody>
          <a:bodyPr/>
          <a:lstStyle/>
          <a:p>
            <a:fld id="{960170D6-42E6-3B4C-BC2C-154007EECCF7}" type="slidenum">
              <a:rPr lang="en-US" smtClean="0"/>
              <a:t>15</a:t>
            </a:fld>
            <a:endParaRPr lang="en-US"/>
          </a:p>
        </p:txBody>
      </p:sp>
    </p:spTree>
    <p:extLst>
      <p:ext uri="{BB962C8B-B14F-4D97-AF65-F5344CB8AC3E}">
        <p14:creationId xmlns:p14="http://schemas.microsoft.com/office/powerpoint/2010/main" val="316473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0" dirty="0" smtClean="0"/>
              <a:t>In</a:t>
            </a:r>
            <a:r>
              <a:rPr lang="en-NZ" i="0" baseline="0" dirty="0" smtClean="0"/>
              <a:t> our base analysis, f</a:t>
            </a:r>
            <a:r>
              <a:rPr lang="en-NZ" i="0" dirty="0" smtClean="0"/>
              <a:t>or the dextrose</a:t>
            </a:r>
            <a:r>
              <a:rPr lang="en-NZ" i="0" baseline="0" dirty="0" smtClean="0"/>
              <a:t> gel arm, our modelling calculated a cost of $6,863 for a single patient with hypoglycaemia, compared with a cost of $8,178 if that patient were initially treated with standard care/increased feeding only. That is a cost difference of $1,314 per patient in favour of initial treatment with dextrose gel. </a:t>
            </a:r>
          </a:p>
          <a:p>
            <a:endParaRPr lang="en-NZ" i="0" baseline="0" dirty="0" smtClean="0"/>
          </a:p>
          <a:p>
            <a:r>
              <a:rPr lang="en-NZ" i="0" baseline="0" dirty="0" smtClean="0"/>
              <a:t>Within the bootstrapped sample, dextrose gel cost less than placebo in more than 99% of the 10,000 resampled runs.</a:t>
            </a:r>
            <a:endParaRPr lang="en-NZ" i="0" dirty="0"/>
          </a:p>
        </p:txBody>
      </p:sp>
      <p:sp>
        <p:nvSpPr>
          <p:cNvPr id="4" name="Slide Number Placeholder 3"/>
          <p:cNvSpPr>
            <a:spLocks noGrp="1"/>
          </p:cNvSpPr>
          <p:nvPr>
            <p:ph type="sldNum" sz="quarter" idx="10"/>
          </p:nvPr>
        </p:nvSpPr>
        <p:spPr/>
        <p:txBody>
          <a:bodyPr/>
          <a:lstStyle/>
          <a:p>
            <a:fld id="{14007997-E3FA-4FEB-9692-26414E09A58C}" type="slidenum">
              <a:rPr lang="en-NZ" smtClean="0"/>
              <a:t>16</a:t>
            </a:fld>
            <a:endParaRPr lang="en-NZ"/>
          </a:p>
        </p:txBody>
      </p:sp>
    </p:spTree>
    <p:extLst>
      <p:ext uri="{BB962C8B-B14F-4D97-AF65-F5344CB8AC3E}">
        <p14:creationId xmlns:p14="http://schemas.microsoft.com/office/powerpoint/2010/main" val="1780741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0" baseline="0" dirty="0" smtClean="0"/>
              <a:t>Because modelling of this type is only a proxy for reality, with a number of simplifications required to make the model pragmatic and usable, we also performed a range of sensitivity analyses to test that those simplifications weren’t having an impact on our base analysis results. Our sensitivity analyses included varying such parameters as the Caesarean section rate (which, in our Sugar Babies sample is higher than the national average), and the primary pricing components. The greatest variance in the cost difference came with the varying the NICU cost per day parameter – because it is that variable that had the greatest contribution to the overall cost difference between the modelled patient groups.</a:t>
            </a:r>
          </a:p>
          <a:p>
            <a:endParaRPr lang="en-NZ" i="0" baseline="0" dirty="0" smtClean="0"/>
          </a:p>
          <a:p>
            <a:r>
              <a:rPr lang="en-NZ" i="0" baseline="0" dirty="0" smtClean="0"/>
              <a:t>Dextrose gel remains cost saving, however, even when NICU daily costs are reduced to an unfeasibly low level of about $100/day.</a:t>
            </a:r>
            <a:endParaRPr lang="en-NZ" i="0" dirty="0"/>
          </a:p>
        </p:txBody>
      </p:sp>
      <p:sp>
        <p:nvSpPr>
          <p:cNvPr id="4" name="Slide Number Placeholder 3"/>
          <p:cNvSpPr>
            <a:spLocks noGrp="1"/>
          </p:cNvSpPr>
          <p:nvPr>
            <p:ph type="sldNum" sz="quarter" idx="10"/>
          </p:nvPr>
        </p:nvSpPr>
        <p:spPr/>
        <p:txBody>
          <a:bodyPr/>
          <a:lstStyle/>
          <a:p>
            <a:fld id="{14007997-E3FA-4FEB-9692-26414E09A58C}" type="slidenum">
              <a:rPr lang="en-NZ" smtClean="0"/>
              <a:t>17</a:t>
            </a:fld>
            <a:endParaRPr lang="en-NZ"/>
          </a:p>
        </p:txBody>
      </p:sp>
    </p:spTree>
    <p:extLst>
      <p:ext uri="{BB962C8B-B14F-4D97-AF65-F5344CB8AC3E}">
        <p14:creationId xmlns:p14="http://schemas.microsoft.com/office/powerpoint/2010/main" val="448453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 summary, the use of dextrose gel resulted in cost savings compared to usual care.</a:t>
            </a:r>
          </a:p>
          <a:p>
            <a:endParaRPr lang="en-NZ" dirty="0" smtClean="0"/>
          </a:p>
          <a:p>
            <a:r>
              <a:rPr lang="en-NZ" dirty="0" smtClean="0"/>
              <a:t>The Sugar Babies Study found that infants who received dextrose gel were less likely to be admitted to NICU for hypoglycaemia, less likely to receive additional dextrose, and less likely to experience treatment failure. In our analysis, most of the difference in the overall costs between the two treatment arms arises from those infants admitted to NICU for hypoglycaemia.</a:t>
            </a:r>
          </a:p>
          <a:p>
            <a:endParaRPr lang="en-NZ" dirty="0" smtClean="0"/>
          </a:p>
          <a:p>
            <a:r>
              <a:rPr lang="en-NZ" dirty="0" smtClean="0"/>
              <a:t>Dextrose gel,</a:t>
            </a:r>
            <a:r>
              <a:rPr lang="en-NZ" baseline="0" dirty="0" smtClean="0"/>
              <a:t> on the other hand, </a:t>
            </a:r>
            <a:r>
              <a:rPr lang="en-NZ" dirty="0" smtClean="0"/>
              <a:t>contributes only a small proportion of the total costs of care, and hence its use remains the less costly treatment regardless of variations in the</a:t>
            </a:r>
            <a:r>
              <a:rPr lang="en-NZ" baseline="0" dirty="0" smtClean="0"/>
              <a:t> cost per dose.</a:t>
            </a:r>
          </a:p>
          <a:p>
            <a:endParaRPr lang="en-NZ" baseline="0" dirty="0" smtClean="0"/>
          </a:p>
          <a:p>
            <a:r>
              <a:rPr lang="en-NZ" baseline="0" dirty="0" smtClean="0"/>
              <a:t>It is noteworthy that our study is based on data from a single, large site. This has advantages and disadvantages – results may vary in scenarios where different treatment protocols, particularly NICU admission protocols, guide or govern practice.</a:t>
            </a:r>
          </a:p>
          <a:p>
            <a:pPr marL="0" indent="0">
              <a:buFont typeface="Arial" panose="020B0604020202020204" pitchFamily="34" charset="0"/>
              <a:buNone/>
            </a:pPr>
            <a:r>
              <a:rPr lang="en-NZ" sz="1200" kern="1200" dirty="0" smtClean="0">
                <a:solidFill>
                  <a:schemeClr val="tx1"/>
                </a:solidFill>
                <a:effectLst/>
                <a:latin typeface="+mn-lt"/>
                <a:ea typeface="+mn-ea"/>
                <a:cs typeface="+mn-cs"/>
              </a:rPr>
              <a:t>Before this study we knew that…</a:t>
            </a:r>
          </a:p>
          <a:p>
            <a:pPr marL="0" indent="0">
              <a:buFont typeface="Arial" panose="020B0604020202020204" pitchFamily="34" charset="0"/>
              <a:buNone/>
            </a:pPr>
            <a:endParaRPr lang="en-NZ" sz="1200" kern="1200" dirty="0" smtClean="0">
              <a:solidFill>
                <a:schemeClr val="tx1"/>
              </a:solidFill>
              <a:effectLst/>
              <a:latin typeface="+mn-lt"/>
              <a:ea typeface="+mn-ea"/>
              <a:cs typeface="+mn-cs"/>
            </a:endParaRPr>
          </a:p>
          <a:p>
            <a:pPr marL="0" indent="0">
              <a:buFont typeface="Arial" panose="020B0604020202020204" pitchFamily="34" charset="0"/>
              <a:buNone/>
            </a:pPr>
            <a:r>
              <a:rPr lang="en-NZ" sz="1200" kern="1200" dirty="0" smtClean="0">
                <a:solidFill>
                  <a:schemeClr val="tx1"/>
                </a:solidFill>
                <a:effectLst/>
                <a:latin typeface="+mn-lt"/>
                <a:ea typeface="+mn-ea"/>
                <a:cs typeface="+mn-cs"/>
              </a:rPr>
              <a:t>Dextrose gel is effective, well tolerated by infants, easy to administer including by parents, and is inexpensive. </a:t>
            </a:r>
          </a:p>
          <a:p>
            <a:pPr marL="0" indent="0">
              <a:buFont typeface="Arial" panose="020B0604020202020204" pitchFamily="34" charset="0"/>
              <a:buNone/>
            </a:pPr>
            <a:endParaRPr lang="en-NZ" sz="1200" kern="1200" dirty="0" smtClean="0">
              <a:solidFill>
                <a:schemeClr val="tx1"/>
              </a:solidFill>
              <a:effectLst/>
              <a:latin typeface="+mn-lt"/>
              <a:ea typeface="+mn-ea"/>
              <a:cs typeface="+mn-cs"/>
            </a:endParaRPr>
          </a:p>
          <a:p>
            <a:pPr marL="0" indent="0">
              <a:buFont typeface="Arial" panose="020B0604020202020204" pitchFamily="34" charset="0"/>
              <a:buNone/>
            </a:pPr>
            <a:r>
              <a:rPr lang="en-NZ" sz="1200" kern="1200" dirty="0" smtClean="0">
                <a:solidFill>
                  <a:schemeClr val="tx1"/>
                </a:solidFill>
                <a:effectLst/>
                <a:latin typeface="+mn-lt"/>
                <a:ea typeface="+mn-ea"/>
                <a:cs typeface="+mn-cs"/>
              </a:rPr>
              <a:t>Further, it is a treatment option which is less likely to interrupt the initiation of breastfeeding, and less likely to involve mother-infant separation. </a:t>
            </a:r>
          </a:p>
          <a:p>
            <a:pPr marL="0" indent="0">
              <a:buFont typeface="Arial" panose="020B0604020202020204" pitchFamily="34" charset="0"/>
              <a:buNone/>
            </a:pPr>
            <a:endParaRPr lang="en-NZ" sz="1200" kern="1200" dirty="0" smtClean="0">
              <a:solidFill>
                <a:schemeClr val="tx1"/>
              </a:solidFill>
              <a:effectLst/>
              <a:latin typeface="+mn-lt"/>
              <a:ea typeface="+mn-ea"/>
              <a:cs typeface="+mn-cs"/>
            </a:endParaRPr>
          </a:p>
          <a:p>
            <a:pPr marL="0" indent="0">
              <a:buFont typeface="Arial" panose="020B0604020202020204" pitchFamily="34" charset="0"/>
              <a:buNone/>
            </a:pPr>
            <a:r>
              <a:rPr lang="en-NZ" sz="1200" kern="1200" dirty="0" smtClean="0">
                <a:solidFill>
                  <a:schemeClr val="tx1"/>
                </a:solidFill>
                <a:effectLst/>
                <a:latin typeface="+mn-lt"/>
                <a:ea typeface="+mn-ea"/>
                <a:cs typeface="+mn-cs"/>
              </a:rPr>
              <a:t>For these reasons it has been recommended as a ﬁrst-line treatment of late preterm and term infants who develop hypoglycaemia in the ﬁrst 48 h after birth. </a:t>
            </a:r>
          </a:p>
          <a:p>
            <a:pPr marL="0" indent="0">
              <a:buFont typeface="Arial" panose="020B0604020202020204" pitchFamily="34" charset="0"/>
              <a:buNone/>
            </a:pPr>
            <a:endParaRPr lang="en-NZ" sz="1200" kern="1200" dirty="0" smtClean="0">
              <a:solidFill>
                <a:schemeClr val="tx1"/>
              </a:solidFill>
              <a:effectLst/>
              <a:latin typeface="+mn-lt"/>
              <a:ea typeface="+mn-ea"/>
              <a:cs typeface="+mn-cs"/>
            </a:endParaRPr>
          </a:p>
          <a:p>
            <a:pPr marL="0" indent="0">
              <a:buFont typeface="Arial" panose="020B0604020202020204" pitchFamily="34" charset="0"/>
              <a:buNone/>
            </a:pPr>
            <a:r>
              <a:rPr lang="en-NZ" sz="1200" kern="1200" dirty="0" smtClean="0">
                <a:solidFill>
                  <a:schemeClr val="tx1"/>
                </a:solidFill>
                <a:effectLst/>
                <a:latin typeface="+mn-lt"/>
                <a:ea typeface="+mn-ea"/>
                <a:cs typeface="+mn-cs"/>
              </a:rPr>
              <a:t>We have </a:t>
            </a:r>
            <a:r>
              <a:rPr lang="en-NZ" sz="1200" b="1" kern="1200" dirty="0" smtClean="0">
                <a:solidFill>
                  <a:schemeClr val="tx1"/>
                </a:solidFill>
                <a:effectLst/>
                <a:latin typeface="+mn-lt"/>
                <a:ea typeface="+mn-ea"/>
                <a:cs typeface="+mn-cs"/>
              </a:rPr>
              <a:t>now</a:t>
            </a:r>
            <a:r>
              <a:rPr lang="en-NZ" sz="1200" kern="1200" dirty="0" smtClean="0">
                <a:solidFill>
                  <a:schemeClr val="tx1"/>
                </a:solidFill>
                <a:effectLst/>
                <a:latin typeface="+mn-lt"/>
                <a:ea typeface="+mn-ea"/>
                <a:cs typeface="+mn-cs"/>
              </a:rPr>
              <a:t> shown that in addition to these advantages, dextrose gel is also cost saving when used to treat neonatal hypoglycaemia in late preterm and term infants,</a:t>
            </a:r>
            <a:r>
              <a:rPr lang="en-NZ" sz="1200" kern="1200" baseline="0" dirty="0" smtClean="0">
                <a:solidFill>
                  <a:schemeClr val="tx1"/>
                </a:solidFill>
                <a:effectLst/>
                <a:latin typeface="+mn-lt"/>
                <a:ea typeface="+mn-ea"/>
                <a:cs typeface="+mn-cs"/>
              </a:rPr>
              <a:t> and as such should be routinely utilised for the initial treatment of neonatal hypoglycaemia.</a:t>
            </a:r>
            <a:endParaRPr lang="en-NZ" sz="1200" kern="1200" dirty="0" smtClean="0">
              <a:solidFill>
                <a:schemeClr val="tx1"/>
              </a:solidFill>
              <a:effectLst/>
              <a:latin typeface="+mn-lt"/>
              <a:ea typeface="+mn-ea"/>
              <a:cs typeface="+mn-cs"/>
            </a:endParaRPr>
          </a:p>
          <a:p>
            <a:endParaRPr lang="en-NZ" baseline="0" dirty="0" smtClean="0"/>
          </a:p>
        </p:txBody>
      </p:sp>
      <p:sp>
        <p:nvSpPr>
          <p:cNvPr id="4" name="Slide Number Placeholder 3"/>
          <p:cNvSpPr>
            <a:spLocks noGrp="1"/>
          </p:cNvSpPr>
          <p:nvPr>
            <p:ph type="sldNum" sz="quarter" idx="10"/>
          </p:nvPr>
        </p:nvSpPr>
        <p:spPr/>
        <p:txBody>
          <a:bodyPr/>
          <a:lstStyle/>
          <a:p>
            <a:fld id="{960170D6-42E6-3B4C-BC2C-154007EECCF7}" type="slidenum">
              <a:rPr lang="en-US" smtClean="0"/>
              <a:t>18</a:t>
            </a:fld>
            <a:endParaRPr lang="en-US"/>
          </a:p>
        </p:txBody>
      </p:sp>
    </p:spTree>
    <p:extLst>
      <p:ext uri="{BB962C8B-B14F-4D97-AF65-F5344CB8AC3E}">
        <p14:creationId xmlns:p14="http://schemas.microsoft.com/office/powerpoint/2010/main" val="3008809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170D6-42E6-3B4C-BC2C-154007EECCF7}" type="slidenum">
              <a:rPr lang="en-US" smtClean="0"/>
              <a:t>19</a:t>
            </a:fld>
            <a:endParaRPr lang="en-US"/>
          </a:p>
        </p:txBody>
      </p:sp>
    </p:spTree>
    <p:extLst>
      <p:ext uri="{BB962C8B-B14F-4D97-AF65-F5344CB8AC3E}">
        <p14:creationId xmlns:p14="http://schemas.microsoft.com/office/powerpoint/2010/main" val="3884508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Up to 15% overall incidence, and much higher rates in those with additional risk factors (up to 50% in babies of diabetic mothers, and 66% in preterm infants). </a:t>
            </a:r>
          </a:p>
          <a:p>
            <a:r>
              <a:rPr lang="en-NZ" dirty="0" smtClean="0"/>
              <a:t>When hypoglycaemia is identified early, and treated to maintain blood glucose &gt; 2.6 </a:t>
            </a:r>
            <a:r>
              <a:rPr lang="en-NZ" dirty="0" err="1" smtClean="0"/>
              <a:t>mmol</a:t>
            </a:r>
            <a:r>
              <a:rPr lang="en-NZ" dirty="0" smtClean="0"/>
              <a:t>/L, there is no association</a:t>
            </a:r>
            <a:r>
              <a:rPr lang="en-NZ" baseline="0" dirty="0" smtClean="0"/>
              <a:t> with neurodevelopment at 2 years of age.</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a:t>
            </a:fld>
            <a:endParaRPr lang="en-US"/>
          </a:p>
        </p:txBody>
      </p:sp>
    </p:spTree>
    <p:extLst>
      <p:ext uri="{BB962C8B-B14F-4D97-AF65-F5344CB8AC3E}">
        <p14:creationId xmlns:p14="http://schemas.microsoft.com/office/powerpoint/2010/main" val="3265599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smtClean="0"/>
              <a:t>Glucose concentration threshold of 2.6 </a:t>
            </a:r>
            <a:r>
              <a:rPr lang="en-NZ" dirty="0" err="1" smtClean="0"/>
              <a:t>mmol</a:t>
            </a:r>
            <a:r>
              <a:rPr lang="en-NZ" dirty="0" smtClean="0"/>
              <a:t>/L.</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Incidence data used to model the proportions of at-risk infants who develop neonatal </a:t>
            </a:r>
            <a:r>
              <a:rPr lang="en-NZ" sz="1200" kern="1200" dirty="0" err="1" smtClean="0">
                <a:solidFill>
                  <a:schemeClr val="tx1"/>
                </a:solidFill>
                <a:effectLst/>
                <a:latin typeface="+mn-lt"/>
                <a:ea typeface="+mn-ea"/>
                <a:cs typeface="+mn-cs"/>
              </a:rPr>
              <a:t>hypoglycemia</a:t>
            </a:r>
            <a:r>
              <a:rPr lang="en-NZ" sz="1200" kern="1200" dirty="0" smtClean="0">
                <a:solidFill>
                  <a:schemeClr val="tx1"/>
                </a:solidFill>
                <a:effectLst/>
                <a:latin typeface="+mn-lt"/>
                <a:ea typeface="+mn-ea"/>
                <a:cs typeface="+mn-cs"/>
              </a:rPr>
              <a:t> was extracted from the raw data from the Sugar Babies Study.</a:t>
            </a:r>
            <a:endParaRPr lang="en-NZ" dirty="0" smtClean="0"/>
          </a:p>
          <a:p>
            <a:pPr marL="171450" indent="-171450">
              <a:buFont typeface="Arial" panose="020B0604020202020204" pitchFamily="34" charset="0"/>
              <a:buChar char="•"/>
            </a:pPr>
            <a:r>
              <a:rPr lang="en-NZ" dirty="0" smtClean="0"/>
              <a:t>Sugar Babies</a:t>
            </a:r>
            <a:r>
              <a:rPr lang="en-NZ" baseline="0" dirty="0" smtClean="0"/>
              <a:t> Study - </a:t>
            </a:r>
            <a:r>
              <a:rPr lang="en-NZ" sz="1200" kern="1200" dirty="0" smtClean="0">
                <a:solidFill>
                  <a:schemeClr val="tx1"/>
                </a:solidFill>
                <a:effectLst/>
                <a:latin typeface="+mn-lt"/>
                <a:ea typeface="+mn-ea"/>
                <a:cs typeface="+mn-cs"/>
              </a:rPr>
              <a:t>recruited infants at risk of </a:t>
            </a:r>
            <a:r>
              <a:rPr lang="en-NZ" sz="1200" kern="1200" dirty="0" err="1" smtClean="0">
                <a:solidFill>
                  <a:schemeClr val="tx1"/>
                </a:solidFill>
                <a:effectLst/>
                <a:latin typeface="+mn-lt"/>
                <a:ea typeface="+mn-ea"/>
                <a:cs typeface="+mn-cs"/>
              </a:rPr>
              <a:t>hypoglycemia</a:t>
            </a:r>
            <a:r>
              <a:rPr lang="en-NZ" sz="1200" kern="1200" dirty="0" smtClean="0">
                <a:solidFill>
                  <a:schemeClr val="tx1"/>
                </a:solidFill>
                <a:effectLst/>
                <a:latin typeface="+mn-lt"/>
                <a:ea typeface="+mn-ea"/>
                <a:cs typeface="+mn-cs"/>
              </a:rPr>
              <a:t> (late preterm (35-37 weeks of gestation), small (&lt; 10</a:t>
            </a:r>
            <a:r>
              <a:rPr lang="en-NZ" sz="1200" kern="1200" baseline="30000" dirty="0" smtClean="0">
                <a:solidFill>
                  <a:schemeClr val="tx1"/>
                </a:solidFill>
                <a:effectLst/>
                <a:latin typeface="+mn-lt"/>
                <a:ea typeface="+mn-ea"/>
                <a:cs typeface="+mn-cs"/>
              </a:rPr>
              <a:t>th</a:t>
            </a:r>
            <a:r>
              <a:rPr lang="en-NZ" sz="1200" kern="1200" dirty="0" smtClean="0">
                <a:solidFill>
                  <a:schemeClr val="tx1"/>
                </a:solidFill>
                <a:effectLst/>
                <a:latin typeface="+mn-lt"/>
                <a:ea typeface="+mn-ea"/>
                <a:cs typeface="+mn-cs"/>
              </a:rPr>
              <a:t> percentile or &lt; 2500 g), large (&gt; 90</a:t>
            </a:r>
            <a:r>
              <a:rPr lang="en-NZ" sz="1200" kern="1200" baseline="30000" dirty="0" smtClean="0">
                <a:solidFill>
                  <a:schemeClr val="tx1"/>
                </a:solidFill>
                <a:effectLst/>
                <a:latin typeface="+mn-lt"/>
                <a:ea typeface="+mn-ea"/>
                <a:cs typeface="+mn-cs"/>
              </a:rPr>
              <a:t>th</a:t>
            </a:r>
            <a:r>
              <a:rPr lang="en-NZ" sz="1200" kern="1200" dirty="0" smtClean="0">
                <a:solidFill>
                  <a:schemeClr val="tx1"/>
                </a:solidFill>
                <a:effectLst/>
                <a:latin typeface="+mn-lt"/>
                <a:ea typeface="+mn-ea"/>
                <a:cs typeface="+mn-cs"/>
              </a:rPr>
              <a:t> percentile or &gt; 4500 g), mother with diabetes, or other), and used a threshold for definition of </a:t>
            </a:r>
            <a:r>
              <a:rPr lang="en-NZ" sz="1200" kern="1200" dirty="0" err="1" smtClean="0">
                <a:solidFill>
                  <a:schemeClr val="tx1"/>
                </a:solidFill>
                <a:effectLst/>
                <a:latin typeface="+mn-lt"/>
                <a:ea typeface="+mn-ea"/>
                <a:cs typeface="+mn-cs"/>
              </a:rPr>
              <a:t>hypoglycemia</a:t>
            </a:r>
            <a:r>
              <a:rPr lang="en-NZ" sz="1200" kern="1200" dirty="0" smtClean="0">
                <a:solidFill>
                  <a:schemeClr val="tx1"/>
                </a:solidFill>
                <a:effectLst/>
                <a:latin typeface="+mn-lt"/>
                <a:ea typeface="+mn-ea"/>
                <a:cs typeface="+mn-cs"/>
              </a:rPr>
              <a:t> of 2.6 </a:t>
            </a:r>
            <a:r>
              <a:rPr lang="en-NZ" sz="1200" kern="1200" dirty="0" err="1" smtClean="0">
                <a:solidFill>
                  <a:schemeClr val="tx1"/>
                </a:solidFill>
                <a:effectLst/>
                <a:latin typeface="+mn-lt"/>
                <a:ea typeface="+mn-ea"/>
                <a:cs typeface="+mn-cs"/>
              </a:rPr>
              <a:t>mmol</a:t>
            </a:r>
            <a:r>
              <a:rPr lang="en-NZ" sz="1200" kern="1200" dirty="0" smtClean="0">
                <a:solidFill>
                  <a:schemeClr val="tx1"/>
                </a:solidFill>
                <a:effectLst/>
                <a:latin typeface="+mn-lt"/>
                <a:ea typeface="+mn-ea"/>
                <a:cs typeface="+mn-cs"/>
              </a:rPr>
              <a:t>/L.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Consumables include reagents involved in the analysis, which in handheld devices are incorporated into a strip or cartridge, the lancet used to draw blood from the heel of the infant, and capillary tubes used in the collection of the blood sample for analysis by enzymatic-reaction-based glucometers.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Staff time includes an estimate of time for sample collection, and is slightly longer with enzymatic glucometers because blood is collected in a capillary tube before being applied to an </a:t>
            </a:r>
            <a:r>
              <a:rPr lang="en-NZ" sz="1200" kern="1200" dirty="0" err="1" smtClean="0">
                <a:solidFill>
                  <a:schemeClr val="tx1"/>
                </a:solidFill>
                <a:effectLst/>
                <a:latin typeface="+mn-lt"/>
                <a:ea typeface="+mn-ea"/>
                <a:cs typeface="+mn-cs"/>
              </a:rPr>
              <a:t>analyte</a:t>
            </a:r>
            <a:r>
              <a:rPr lang="en-NZ" sz="1200" kern="1200" dirty="0" smtClean="0">
                <a:solidFill>
                  <a:schemeClr val="tx1"/>
                </a:solidFill>
                <a:effectLst/>
                <a:latin typeface="+mn-lt"/>
                <a:ea typeface="+mn-ea"/>
                <a:cs typeface="+mn-cs"/>
              </a:rPr>
              <a:t> cartridge or card attached to the test device, whereas in the non-enzymatic methods blood drawn from a heel prick can be directly applied to a test strip.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Staff costs are based on an hourly rate equivalent to the top of the salary range for a senior registered nurse or midwife (step 5)</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20</a:t>
            </a:fld>
            <a:endParaRPr lang="en-US"/>
          </a:p>
        </p:txBody>
      </p:sp>
    </p:spTree>
    <p:extLst>
      <p:ext uri="{BB962C8B-B14F-4D97-AF65-F5344CB8AC3E}">
        <p14:creationId xmlns:p14="http://schemas.microsoft.com/office/powerpoint/2010/main" val="396886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sz="1200" kern="1200" baseline="0" dirty="0" smtClean="0">
                <a:solidFill>
                  <a:schemeClr val="tx1"/>
                </a:solidFill>
                <a:effectLst/>
                <a:latin typeface="+mn-lt"/>
                <a:ea typeface="+mn-ea"/>
                <a:cs typeface="+mn-cs"/>
              </a:rPr>
              <a:t>Our decision tree model contains both arms of the Sugar Babies Study (that is, the dextrose gel arm, and the placebo arm), and, is set up to capture the proportions of hypoglycaemic infants who had a single episode versus those that experienced recurrent hypoglycaemia. Both arms received other usual care, so the placebo arm can be thought of as representing “feeding alone”.</a:t>
            </a:r>
          </a:p>
          <a:p>
            <a:endParaRPr lang="en-NZ" sz="1200" kern="1200" baseline="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72 words, 35 seconds</a:t>
            </a:r>
          </a:p>
        </p:txBody>
      </p:sp>
      <p:sp>
        <p:nvSpPr>
          <p:cNvPr id="4" name="Slide Number Placeholder 3"/>
          <p:cNvSpPr>
            <a:spLocks noGrp="1"/>
          </p:cNvSpPr>
          <p:nvPr>
            <p:ph type="sldNum" sz="quarter" idx="10"/>
          </p:nvPr>
        </p:nvSpPr>
        <p:spPr/>
        <p:txBody>
          <a:bodyPr/>
          <a:lstStyle/>
          <a:p>
            <a:fld id="{960170D6-42E6-3B4C-BC2C-154007EECCF7}" type="slidenum">
              <a:rPr lang="en-US" smtClean="0"/>
              <a:t>21</a:t>
            </a:fld>
            <a:endParaRPr lang="en-US"/>
          </a:p>
        </p:txBody>
      </p:sp>
    </p:spTree>
    <p:extLst>
      <p:ext uri="{BB962C8B-B14F-4D97-AF65-F5344CB8AC3E}">
        <p14:creationId xmlns:p14="http://schemas.microsoft.com/office/powerpoint/2010/main" val="2984630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22</a:t>
            </a:fld>
            <a:endParaRPr lang="en-US"/>
          </a:p>
        </p:txBody>
      </p:sp>
    </p:spTree>
    <p:extLst>
      <p:ext uri="{BB962C8B-B14F-4D97-AF65-F5344CB8AC3E}">
        <p14:creationId xmlns:p14="http://schemas.microsoft.com/office/powerpoint/2010/main" val="496907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DADF67A-BED5-4D57-B158-51D7703E1EDC}" type="slidenum">
              <a:rPr lang="en-NZ" smtClean="0"/>
              <a:t>23</a:t>
            </a:fld>
            <a:endParaRPr lang="en-NZ"/>
          </a:p>
        </p:txBody>
      </p:sp>
    </p:spTree>
    <p:extLst>
      <p:ext uri="{BB962C8B-B14F-4D97-AF65-F5344CB8AC3E}">
        <p14:creationId xmlns:p14="http://schemas.microsoft.com/office/powerpoint/2010/main" val="2604464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 summary, the use of dextrose gel resulted in cost savings compared to usual care.</a:t>
            </a:r>
          </a:p>
          <a:p>
            <a:endParaRPr lang="en-NZ" dirty="0" smtClean="0"/>
          </a:p>
          <a:p>
            <a:r>
              <a:rPr lang="en-NZ" dirty="0" smtClean="0"/>
              <a:t>The Sugar Babies Study found that infants who received dextrose gel were less likely to be admitted to NICU for hypoglycaemia, less likely to receive additional dextrose, and less likely to experience treatment failure. In our analysis, most of the difference in the overall costs between the two treatment arms arises from those infants admitted to NICU for hypoglycaemia.</a:t>
            </a:r>
          </a:p>
          <a:p>
            <a:endParaRPr lang="en-NZ" dirty="0" smtClean="0"/>
          </a:p>
          <a:p>
            <a:r>
              <a:rPr lang="en-NZ" dirty="0" smtClean="0"/>
              <a:t>Dextrose gel,</a:t>
            </a:r>
            <a:r>
              <a:rPr lang="en-NZ" baseline="0" dirty="0" smtClean="0"/>
              <a:t> on the other hand, </a:t>
            </a:r>
            <a:r>
              <a:rPr lang="en-NZ" dirty="0" smtClean="0"/>
              <a:t>contributes only a small proportion of the total costs of care, and hence its use remains the less costly treatment regardless of variations in the</a:t>
            </a:r>
            <a:r>
              <a:rPr lang="en-NZ" baseline="0" dirty="0" smtClean="0"/>
              <a:t> cost per dose.</a:t>
            </a:r>
          </a:p>
          <a:p>
            <a:endParaRPr lang="en-NZ" baseline="0" dirty="0" smtClean="0"/>
          </a:p>
          <a:p>
            <a:r>
              <a:rPr lang="en-NZ" baseline="0" dirty="0" smtClean="0"/>
              <a:t>It is noteworthy that our study is based on data from a single, large site. This has advantages and disadvantages – results may vary in scenarios where different treatment protocols, particularly NICU admission protocols, guide or govern practice.</a:t>
            </a:r>
          </a:p>
          <a:p>
            <a:pPr marL="0" indent="0">
              <a:buFont typeface="Arial" panose="020B0604020202020204" pitchFamily="34" charset="0"/>
              <a:buNone/>
            </a:pPr>
            <a:r>
              <a:rPr lang="en-NZ" sz="1200" kern="1200" dirty="0" smtClean="0">
                <a:solidFill>
                  <a:schemeClr val="tx1"/>
                </a:solidFill>
                <a:effectLst/>
                <a:latin typeface="+mn-lt"/>
                <a:ea typeface="+mn-ea"/>
                <a:cs typeface="+mn-cs"/>
              </a:rPr>
              <a:t>Before this study we knew that…</a:t>
            </a:r>
          </a:p>
          <a:p>
            <a:pPr marL="0" indent="0">
              <a:buFont typeface="Arial" panose="020B0604020202020204" pitchFamily="34" charset="0"/>
              <a:buNone/>
            </a:pPr>
            <a:endParaRPr lang="en-NZ" sz="1200" kern="1200" dirty="0" smtClean="0">
              <a:solidFill>
                <a:schemeClr val="tx1"/>
              </a:solidFill>
              <a:effectLst/>
              <a:latin typeface="+mn-lt"/>
              <a:ea typeface="+mn-ea"/>
              <a:cs typeface="+mn-cs"/>
            </a:endParaRPr>
          </a:p>
          <a:p>
            <a:pPr marL="0" indent="0">
              <a:buFont typeface="Arial" panose="020B0604020202020204" pitchFamily="34" charset="0"/>
              <a:buNone/>
            </a:pPr>
            <a:r>
              <a:rPr lang="en-NZ" sz="1200" kern="1200" dirty="0" smtClean="0">
                <a:solidFill>
                  <a:schemeClr val="tx1"/>
                </a:solidFill>
                <a:effectLst/>
                <a:latin typeface="+mn-lt"/>
                <a:ea typeface="+mn-ea"/>
                <a:cs typeface="+mn-cs"/>
              </a:rPr>
              <a:t>Dextrose gel is effective, well tolerated by infants, easy to administer including by parents, and is inexpensive. </a:t>
            </a:r>
          </a:p>
          <a:p>
            <a:pPr marL="0" indent="0">
              <a:buFont typeface="Arial" panose="020B0604020202020204" pitchFamily="34" charset="0"/>
              <a:buNone/>
            </a:pPr>
            <a:endParaRPr lang="en-NZ" sz="1200" kern="1200" dirty="0" smtClean="0">
              <a:solidFill>
                <a:schemeClr val="tx1"/>
              </a:solidFill>
              <a:effectLst/>
              <a:latin typeface="+mn-lt"/>
              <a:ea typeface="+mn-ea"/>
              <a:cs typeface="+mn-cs"/>
            </a:endParaRPr>
          </a:p>
          <a:p>
            <a:pPr marL="0" indent="0">
              <a:buFont typeface="Arial" panose="020B0604020202020204" pitchFamily="34" charset="0"/>
              <a:buNone/>
            </a:pPr>
            <a:r>
              <a:rPr lang="en-NZ" sz="1200" kern="1200" dirty="0" smtClean="0">
                <a:solidFill>
                  <a:schemeClr val="tx1"/>
                </a:solidFill>
                <a:effectLst/>
                <a:latin typeface="+mn-lt"/>
                <a:ea typeface="+mn-ea"/>
                <a:cs typeface="+mn-cs"/>
              </a:rPr>
              <a:t>Further, it is a treatment option which is less likely to interrupt the initiation of breastfeeding, and less likely to involve mother-infant separation. </a:t>
            </a:r>
          </a:p>
          <a:p>
            <a:pPr marL="0" indent="0">
              <a:buFont typeface="Arial" panose="020B0604020202020204" pitchFamily="34" charset="0"/>
              <a:buNone/>
            </a:pPr>
            <a:endParaRPr lang="en-NZ" sz="1200" kern="1200" dirty="0" smtClean="0">
              <a:solidFill>
                <a:schemeClr val="tx1"/>
              </a:solidFill>
              <a:effectLst/>
              <a:latin typeface="+mn-lt"/>
              <a:ea typeface="+mn-ea"/>
              <a:cs typeface="+mn-cs"/>
            </a:endParaRPr>
          </a:p>
          <a:p>
            <a:pPr marL="0" indent="0">
              <a:buFont typeface="Arial" panose="020B0604020202020204" pitchFamily="34" charset="0"/>
              <a:buNone/>
            </a:pPr>
            <a:r>
              <a:rPr lang="en-NZ" sz="1200" kern="1200" dirty="0" smtClean="0">
                <a:solidFill>
                  <a:schemeClr val="tx1"/>
                </a:solidFill>
                <a:effectLst/>
                <a:latin typeface="+mn-lt"/>
                <a:ea typeface="+mn-ea"/>
                <a:cs typeface="+mn-cs"/>
              </a:rPr>
              <a:t>For these reasons it has been recommended as a ﬁrst-line treatment of late preterm and term infants who develop hypoglycaemia in the ﬁrst 48 h after birth. </a:t>
            </a:r>
          </a:p>
          <a:p>
            <a:pPr marL="0" indent="0">
              <a:buFont typeface="Arial" panose="020B0604020202020204" pitchFamily="34" charset="0"/>
              <a:buNone/>
            </a:pPr>
            <a:endParaRPr lang="en-NZ" sz="1200" kern="1200" dirty="0" smtClean="0">
              <a:solidFill>
                <a:schemeClr val="tx1"/>
              </a:solidFill>
              <a:effectLst/>
              <a:latin typeface="+mn-lt"/>
              <a:ea typeface="+mn-ea"/>
              <a:cs typeface="+mn-cs"/>
            </a:endParaRPr>
          </a:p>
          <a:p>
            <a:pPr marL="0" indent="0">
              <a:buFont typeface="Arial" panose="020B0604020202020204" pitchFamily="34" charset="0"/>
              <a:buNone/>
            </a:pPr>
            <a:r>
              <a:rPr lang="en-NZ" sz="1200" kern="1200" dirty="0" smtClean="0">
                <a:solidFill>
                  <a:schemeClr val="tx1"/>
                </a:solidFill>
                <a:effectLst/>
                <a:latin typeface="+mn-lt"/>
                <a:ea typeface="+mn-ea"/>
                <a:cs typeface="+mn-cs"/>
              </a:rPr>
              <a:t>We have </a:t>
            </a:r>
            <a:r>
              <a:rPr lang="en-NZ" sz="1200" b="1" kern="1200" dirty="0" smtClean="0">
                <a:solidFill>
                  <a:schemeClr val="tx1"/>
                </a:solidFill>
                <a:effectLst/>
                <a:latin typeface="+mn-lt"/>
                <a:ea typeface="+mn-ea"/>
                <a:cs typeface="+mn-cs"/>
              </a:rPr>
              <a:t>now</a:t>
            </a:r>
            <a:r>
              <a:rPr lang="en-NZ" sz="1200" kern="1200" dirty="0" smtClean="0">
                <a:solidFill>
                  <a:schemeClr val="tx1"/>
                </a:solidFill>
                <a:effectLst/>
                <a:latin typeface="+mn-lt"/>
                <a:ea typeface="+mn-ea"/>
                <a:cs typeface="+mn-cs"/>
              </a:rPr>
              <a:t> shown that in addition to these advantages, dextrose gel is also cost saving when used to treat neonatal hypoglycaemia in late preterm and term infants,</a:t>
            </a:r>
            <a:r>
              <a:rPr lang="en-NZ" sz="1200" kern="1200" baseline="0" dirty="0" smtClean="0">
                <a:solidFill>
                  <a:schemeClr val="tx1"/>
                </a:solidFill>
                <a:effectLst/>
                <a:latin typeface="+mn-lt"/>
                <a:ea typeface="+mn-ea"/>
                <a:cs typeface="+mn-cs"/>
              </a:rPr>
              <a:t> and as such should be routinely utilised for the initial treatment of neonatal hypoglycaemia.</a:t>
            </a:r>
            <a:endParaRPr lang="en-NZ" sz="1200" kern="1200" dirty="0" smtClean="0">
              <a:solidFill>
                <a:schemeClr val="tx1"/>
              </a:solidFill>
              <a:effectLst/>
              <a:latin typeface="+mn-lt"/>
              <a:ea typeface="+mn-ea"/>
              <a:cs typeface="+mn-cs"/>
            </a:endParaRPr>
          </a:p>
          <a:p>
            <a:endParaRPr lang="en-NZ" baseline="0" dirty="0" smtClean="0"/>
          </a:p>
        </p:txBody>
      </p:sp>
      <p:sp>
        <p:nvSpPr>
          <p:cNvPr id="4" name="Slide Number Placeholder 3"/>
          <p:cNvSpPr>
            <a:spLocks noGrp="1"/>
          </p:cNvSpPr>
          <p:nvPr>
            <p:ph type="sldNum" sz="quarter" idx="10"/>
          </p:nvPr>
        </p:nvSpPr>
        <p:spPr/>
        <p:txBody>
          <a:bodyPr/>
          <a:lstStyle/>
          <a:p>
            <a:fld id="{960170D6-42E6-3B4C-BC2C-154007EECCF7}" type="slidenum">
              <a:rPr lang="en-US" smtClean="0"/>
              <a:t>24</a:t>
            </a:fld>
            <a:endParaRPr lang="en-US"/>
          </a:p>
        </p:txBody>
      </p:sp>
    </p:spTree>
    <p:extLst>
      <p:ext uri="{BB962C8B-B14F-4D97-AF65-F5344CB8AC3E}">
        <p14:creationId xmlns:p14="http://schemas.microsoft.com/office/powerpoint/2010/main" val="4119039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60170D6-42E6-3B4C-BC2C-154007EECCF7}" type="slidenum">
              <a:rPr lang="en-US" smtClean="0"/>
              <a:t>25</a:t>
            </a:fld>
            <a:endParaRPr lang="en-US"/>
          </a:p>
        </p:txBody>
      </p:sp>
    </p:spTree>
    <p:extLst>
      <p:ext uri="{BB962C8B-B14F-4D97-AF65-F5344CB8AC3E}">
        <p14:creationId xmlns:p14="http://schemas.microsoft.com/office/powerpoint/2010/main" val="186173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3</a:t>
            </a:fld>
            <a:endParaRPr lang="en-US"/>
          </a:p>
        </p:txBody>
      </p:sp>
    </p:spTree>
    <p:extLst>
      <p:ext uri="{BB962C8B-B14F-4D97-AF65-F5344CB8AC3E}">
        <p14:creationId xmlns:p14="http://schemas.microsoft.com/office/powerpoint/2010/main" val="342320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dirty="0" smtClean="0">
                <a:latin typeface="Verdana" panose="020B0604030504040204" pitchFamily="34" charset="0"/>
                <a:ea typeface="Verdana" panose="020B0604030504040204" pitchFamily="34" charset="0"/>
                <a:cs typeface="Verdana" panose="020B0604030504040204" pitchFamily="34" charset="0"/>
              </a:rPr>
              <a:t>60,000 annual births … NICU: 10% admission rate in New Zealand in this population, ~2,100 newborn/year, </a:t>
            </a:r>
            <a:r>
              <a:rPr lang="en-NZ" sz="1200" kern="1200" dirty="0" smtClean="0">
                <a:solidFill>
                  <a:schemeClr val="tx1"/>
                </a:solidFill>
                <a:effectLst/>
                <a:latin typeface="+mn-lt"/>
                <a:ea typeface="+mn-ea"/>
                <a:cs typeface="+mn-cs"/>
              </a:rPr>
              <a:t>mean length of admission to NICU of 3 days, initial treatment costs could total $9.4 million per year in direct NICU costs alone.</a:t>
            </a:r>
          </a:p>
          <a:p>
            <a:pPr marL="0" marR="0" indent="0" algn="l" defTabSz="4572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Cost-effectiveness evaluations and health technology assessments are important components in the effective uptake of health research findings</a:t>
            </a:r>
            <a:endParaRPr lang="en-NZ" sz="1200" dirty="0" smtClean="0">
              <a:latin typeface="Verdana" panose="020B0604030504040204" pitchFamily="34" charset="0"/>
              <a:ea typeface="Verdana" panose="020B0604030504040204" pitchFamily="34" charset="0"/>
              <a:cs typeface="Verdana" panose="020B0604030504040204" pitchFamily="34" charset="0"/>
            </a:endParaRPr>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4</a:t>
            </a:fld>
            <a:endParaRPr lang="en-US"/>
          </a:p>
        </p:txBody>
      </p:sp>
    </p:spTree>
    <p:extLst>
      <p:ext uri="{BB962C8B-B14F-4D97-AF65-F5344CB8AC3E}">
        <p14:creationId xmlns:p14="http://schemas.microsoft.com/office/powerpoint/2010/main" val="326559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5</a:t>
            </a:fld>
            <a:endParaRPr lang="en-US"/>
          </a:p>
        </p:txBody>
      </p:sp>
    </p:spTree>
    <p:extLst>
      <p:ext uri="{BB962C8B-B14F-4D97-AF65-F5344CB8AC3E}">
        <p14:creationId xmlns:p14="http://schemas.microsoft.com/office/powerpoint/2010/main" val="3265599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170D6-42E6-3B4C-BC2C-154007EECCF7}" type="slidenum">
              <a:rPr lang="en-US" smtClean="0"/>
              <a:t>6</a:t>
            </a:fld>
            <a:endParaRPr lang="en-US"/>
          </a:p>
        </p:txBody>
      </p:sp>
    </p:spTree>
    <p:extLst>
      <p:ext uri="{BB962C8B-B14F-4D97-AF65-F5344CB8AC3E}">
        <p14:creationId xmlns:p14="http://schemas.microsoft.com/office/powerpoint/2010/main" val="336428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dirty="0" smtClean="0"/>
              <a:t>Research question: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t>What is the overall cost of, and cost difference between, non-enzymatic glucometers, which require abnormal results to be verified by laboratory testing, to enzymatic glucometers, which can directly inform management without re-testing</a:t>
            </a:r>
            <a:endParaRPr lang="en-NZ" baseline="30000" dirty="0" smtClean="0"/>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7</a:t>
            </a:fld>
            <a:endParaRPr lang="en-US"/>
          </a:p>
        </p:txBody>
      </p:sp>
    </p:spTree>
    <p:extLst>
      <p:ext uri="{BB962C8B-B14F-4D97-AF65-F5344CB8AC3E}">
        <p14:creationId xmlns:p14="http://schemas.microsoft.com/office/powerpoint/2010/main" val="2847424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smtClean="0"/>
              <a:t>Glucose concentration threshold of 2.6 </a:t>
            </a:r>
            <a:r>
              <a:rPr lang="en-NZ" dirty="0" err="1" smtClean="0"/>
              <a:t>mmol</a:t>
            </a:r>
            <a:r>
              <a:rPr lang="en-NZ" dirty="0" smtClean="0"/>
              <a:t>/L.</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Incidence data used to model the proportions of at-risk infants who develop neonatal </a:t>
            </a:r>
            <a:r>
              <a:rPr lang="en-NZ" sz="1200" kern="1200" dirty="0" err="1" smtClean="0">
                <a:solidFill>
                  <a:schemeClr val="tx1"/>
                </a:solidFill>
                <a:effectLst/>
                <a:latin typeface="+mn-lt"/>
                <a:ea typeface="+mn-ea"/>
                <a:cs typeface="+mn-cs"/>
              </a:rPr>
              <a:t>hypoglycemia</a:t>
            </a:r>
            <a:r>
              <a:rPr lang="en-NZ" sz="1200" kern="1200" dirty="0" smtClean="0">
                <a:solidFill>
                  <a:schemeClr val="tx1"/>
                </a:solidFill>
                <a:effectLst/>
                <a:latin typeface="+mn-lt"/>
                <a:ea typeface="+mn-ea"/>
                <a:cs typeface="+mn-cs"/>
              </a:rPr>
              <a:t> was extracted from the raw data from the Sugar Babies Study.</a:t>
            </a:r>
            <a:endParaRPr lang="en-NZ" dirty="0" smtClean="0"/>
          </a:p>
          <a:p>
            <a:pPr marL="171450" indent="-171450">
              <a:buFont typeface="Arial" panose="020B0604020202020204" pitchFamily="34" charset="0"/>
              <a:buChar char="•"/>
            </a:pPr>
            <a:r>
              <a:rPr lang="en-NZ" dirty="0" smtClean="0"/>
              <a:t>Sugar Babies</a:t>
            </a:r>
            <a:r>
              <a:rPr lang="en-NZ" baseline="0" dirty="0" smtClean="0"/>
              <a:t> Study - </a:t>
            </a:r>
            <a:r>
              <a:rPr lang="en-NZ" sz="1200" kern="1200" dirty="0" smtClean="0">
                <a:solidFill>
                  <a:schemeClr val="tx1"/>
                </a:solidFill>
                <a:effectLst/>
                <a:latin typeface="+mn-lt"/>
                <a:ea typeface="+mn-ea"/>
                <a:cs typeface="+mn-cs"/>
              </a:rPr>
              <a:t>recruited infants at risk of </a:t>
            </a:r>
            <a:r>
              <a:rPr lang="en-NZ" sz="1200" kern="1200" dirty="0" err="1" smtClean="0">
                <a:solidFill>
                  <a:schemeClr val="tx1"/>
                </a:solidFill>
                <a:effectLst/>
                <a:latin typeface="+mn-lt"/>
                <a:ea typeface="+mn-ea"/>
                <a:cs typeface="+mn-cs"/>
              </a:rPr>
              <a:t>hypoglycemia</a:t>
            </a:r>
            <a:r>
              <a:rPr lang="en-NZ" sz="1200" kern="1200" dirty="0" smtClean="0">
                <a:solidFill>
                  <a:schemeClr val="tx1"/>
                </a:solidFill>
                <a:effectLst/>
                <a:latin typeface="+mn-lt"/>
                <a:ea typeface="+mn-ea"/>
                <a:cs typeface="+mn-cs"/>
              </a:rPr>
              <a:t> (late preterm (35-37 weeks of gestation), small (&lt; 10</a:t>
            </a:r>
            <a:r>
              <a:rPr lang="en-NZ" sz="1200" kern="1200" baseline="30000" dirty="0" smtClean="0">
                <a:solidFill>
                  <a:schemeClr val="tx1"/>
                </a:solidFill>
                <a:effectLst/>
                <a:latin typeface="+mn-lt"/>
                <a:ea typeface="+mn-ea"/>
                <a:cs typeface="+mn-cs"/>
              </a:rPr>
              <a:t>th</a:t>
            </a:r>
            <a:r>
              <a:rPr lang="en-NZ" sz="1200" kern="1200" dirty="0" smtClean="0">
                <a:solidFill>
                  <a:schemeClr val="tx1"/>
                </a:solidFill>
                <a:effectLst/>
                <a:latin typeface="+mn-lt"/>
                <a:ea typeface="+mn-ea"/>
                <a:cs typeface="+mn-cs"/>
              </a:rPr>
              <a:t> percentile or &lt; 2500 g), large (&gt; 90</a:t>
            </a:r>
            <a:r>
              <a:rPr lang="en-NZ" sz="1200" kern="1200" baseline="30000" dirty="0" smtClean="0">
                <a:solidFill>
                  <a:schemeClr val="tx1"/>
                </a:solidFill>
                <a:effectLst/>
                <a:latin typeface="+mn-lt"/>
                <a:ea typeface="+mn-ea"/>
                <a:cs typeface="+mn-cs"/>
              </a:rPr>
              <a:t>th</a:t>
            </a:r>
            <a:r>
              <a:rPr lang="en-NZ" sz="1200" kern="1200" dirty="0" smtClean="0">
                <a:solidFill>
                  <a:schemeClr val="tx1"/>
                </a:solidFill>
                <a:effectLst/>
                <a:latin typeface="+mn-lt"/>
                <a:ea typeface="+mn-ea"/>
                <a:cs typeface="+mn-cs"/>
              </a:rPr>
              <a:t> percentile or &gt; 4500 g), mother with diabetes, or other), and used a threshold for definition of </a:t>
            </a:r>
            <a:r>
              <a:rPr lang="en-NZ" sz="1200" kern="1200" dirty="0" err="1" smtClean="0">
                <a:solidFill>
                  <a:schemeClr val="tx1"/>
                </a:solidFill>
                <a:effectLst/>
                <a:latin typeface="+mn-lt"/>
                <a:ea typeface="+mn-ea"/>
                <a:cs typeface="+mn-cs"/>
              </a:rPr>
              <a:t>hypoglycemia</a:t>
            </a:r>
            <a:r>
              <a:rPr lang="en-NZ" sz="1200" kern="1200" dirty="0" smtClean="0">
                <a:solidFill>
                  <a:schemeClr val="tx1"/>
                </a:solidFill>
                <a:effectLst/>
                <a:latin typeface="+mn-lt"/>
                <a:ea typeface="+mn-ea"/>
                <a:cs typeface="+mn-cs"/>
              </a:rPr>
              <a:t> of 2.6 </a:t>
            </a:r>
            <a:r>
              <a:rPr lang="en-NZ" sz="1200" kern="1200" dirty="0" err="1" smtClean="0">
                <a:solidFill>
                  <a:schemeClr val="tx1"/>
                </a:solidFill>
                <a:effectLst/>
                <a:latin typeface="+mn-lt"/>
                <a:ea typeface="+mn-ea"/>
                <a:cs typeface="+mn-cs"/>
              </a:rPr>
              <a:t>mmol</a:t>
            </a:r>
            <a:r>
              <a:rPr lang="en-NZ" sz="1200" kern="1200" dirty="0" smtClean="0">
                <a:solidFill>
                  <a:schemeClr val="tx1"/>
                </a:solidFill>
                <a:effectLst/>
                <a:latin typeface="+mn-lt"/>
                <a:ea typeface="+mn-ea"/>
                <a:cs typeface="+mn-cs"/>
              </a:rPr>
              <a:t>/L.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Consumables include reagents involved in the analysis, which in handheld devices are incorporated into a strip or cartridge, the lancet used to draw blood from the heel of the infant, and capillary tubes used in the collection of the blood sample for analysis by enzymatic-reaction-based glucometers.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Staff time includes an estimate of time for sample collection, and is slightly longer with enzymatic glucometers because blood is collected in a capillary tube before being applied to an </a:t>
            </a:r>
            <a:r>
              <a:rPr lang="en-NZ" sz="1200" kern="1200" dirty="0" err="1" smtClean="0">
                <a:solidFill>
                  <a:schemeClr val="tx1"/>
                </a:solidFill>
                <a:effectLst/>
                <a:latin typeface="+mn-lt"/>
                <a:ea typeface="+mn-ea"/>
                <a:cs typeface="+mn-cs"/>
              </a:rPr>
              <a:t>analyte</a:t>
            </a:r>
            <a:r>
              <a:rPr lang="en-NZ" sz="1200" kern="1200" dirty="0" smtClean="0">
                <a:solidFill>
                  <a:schemeClr val="tx1"/>
                </a:solidFill>
                <a:effectLst/>
                <a:latin typeface="+mn-lt"/>
                <a:ea typeface="+mn-ea"/>
                <a:cs typeface="+mn-cs"/>
              </a:rPr>
              <a:t> cartridge or card attached to the test device, whereas in the non-enzymatic methods blood drawn from a heel prick can be directly applied to a test strip.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Staff costs are based on an hourly rate equivalent to the top of the salary range for a senior registered nurse or midwife (step 5)</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8</a:t>
            </a:fld>
            <a:endParaRPr lang="en-US"/>
          </a:p>
        </p:txBody>
      </p:sp>
    </p:spTree>
    <p:extLst>
      <p:ext uri="{BB962C8B-B14F-4D97-AF65-F5344CB8AC3E}">
        <p14:creationId xmlns:p14="http://schemas.microsoft.com/office/powerpoint/2010/main" val="323547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A choice is presented between initial screening of infants at risk of neonatal hypoglycaemia using either an enzymatic or a non-enzymatic point-of-care blood glucose analyser.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At the initial testing, glucose concentration is recorded above or below the diagnostic threshold.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Enzymatic point-of care devices use the glucose oxidase test, which is considered a gold standard; thus if results are below the threshold the infants enter treatment for neonatal hypoglycaemia.</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For non-enzymatic point-of-care tests, a result below the threshold may be either confirmed by laboratory testing (as per protocol) or treatment may proceed without additional testing (deviation from protocol).</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9</a:t>
            </a:fld>
            <a:endParaRPr lang="en-US"/>
          </a:p>
        </p:txBody>
      </p:sp>
    </p:spTree>
    <p:extLst>
      <p:ext uri="{BB962C8B-B14F-4D97-AF65-F5344CB8AC3E}">
        <p14:creationId xmlns:p14="http://schemas.microsoft.com/office/powerpoint/2010/main" val="2314581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Opening Slide">
    <p:bg>
      <p:bgPr>
        <a:solidFill>
          <a:srgbClr val="00467F"/>
        </a:solidFill>
        <a:effectLst/>
      </p:bgPr>
    </p:bg>
    <p:spTree>
      <p:nvGrpSpPr>
        <p:cNvPr id="1" name=""/>
        <p:cNvGrpSpPr/>
        <p:nvPr/>
      </p:nvGrpSpPr>
      <p:grpSpPr>
        <a:xfrm>
          <a:off x="0" y="0"/>
          <a:ext cx="0" cy="0"/>
          <a:chOff x="0" y="0"/>
          <a:chExt cx="0" cy="0"/>
        </a:xfrm>
      </p:grpSpPr>
      <p:sp>
        <p:nvSpPr>
          <p:cNvPr id="22" name="Title 21"/>
          <p:cNvSpPr>
            <a:spLocks noGrp="1"/>
          </p:cNvSpPr>
          <p:nvPr>
            <p:ph type="title" hasCustomPrompt="1"/>
          </p:nvPr>
        </p:nvSpPr>
        <p:spPr>
          <a:xfrm>
            <a:off x="677866" y="2289389"/>
            <a:ext cx="8027984" cy="836561"/>
          </a:xfrm>
          <a:prstGeom prst="rect">
            <a:avLst/>
          </a:prstGeom>
        </p:spPr>
        <p:txBody>
          <a:bodyPr vert="horz"/>
          <a:lstStyle>
            <a:lvl1pPr algn="l">
              <a:defRPr sz="4000" b="1" i="0">
                <a:solidFill>
                  <a:srgbClr val="FFFFFF"/>
                </a:solidFill>
                <a:latin typeface="Verdana"/>
                <a:cs typeface="Verdana"/>
              </a:defRPr>
            </a:lvl1pPr>
          </a:lstStyle>
          <a:p>
            <a:r>
              <a:rPr lang="en-AU" dirty="0" smtClean="0"/>
              <a:t>Headline (Verdana Bold)</a:t>
            </a:r>
            <a:endParaRPr lang="en-US" dirty="0"/>
          </a:p>
        </p:txBody>
      </p:sp>
      <p:sp>
        <p:nvSpPr>
          <p:cNvPr id="25" name="Text Placeholder 24"/>
          <p:cNvSpPr>
            <a:spLocks noGrp="1"/>
          </p:cNvSpPr>
          <p:nvPr>
            <p:ph type="body" sz="quarter" idx="10" hasCustomPrompt="1"/>
          </p:nvPr>
        </p:nvSpPr>
        <p:spPr>
          <a:xfrm>
            <a:off x="677863" y="3135012"/>
            <a:ext cx="8027987" cy="1056603"/>
          </a:xfrm>
          <a:prstGeom prst="rect">
            <a:avLst/>
          </a:prstGeom>
        </p:spPr>
        <p:txBody>
          <a:bodyPr vert="horz"/>
          <a:lstStyle>
            <a:lvl1pPr marL="0" indent="0">
              <a:buFontTx/>
              <a:buNone/>
              <a:defRPr sz="2400">
                <a:solidFill>
                  <a:schemeClr val="bg1"/>
                </a:solidFill>
                <a:latin typeface="Verdana"/>
              </a:defRPr>
            </a:lvl1pPr>
          </a:lstStyle>
          <a:p>
            <a:pPr lvl="0"/>
            <a:r>
              <a:rPr lang="en-AU" dirty="0" smtClean="0"/>
              <a:t>Subheading (Verdana Regular)</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9851" y="624597"/>
            <a:ext cx="3095999" cy="628297"/>
          </a:xfrm>
          <a:prstGeom prst="rect">
            <a:avLst/>
          </a:prstGeom>
        </p:spPr>
      </p:pic>
      <p:sp>
        <p:nvSpPr>
          <p:cNvPr id="2" name="Date Placeholder 1"/>
          <p:cNvSpPr>
            <a:spLocks noGrp="1"/>
          </p:cNvSpPr>
          <p:nvPr>
            <p:ph type="dt" sz="half" idx="11"/>
          </p:nvPr>
        </p:nvSpPr>
        <p:spPr>
          <a:xfrm>
            <a:off x="660400" y="5941536"/>
            <a:ext cx="3423062" cy="441802"/>
          </a:xfrm>
        </p:spPr>
        <p:txBody>
          <a:bodyPr/>
          <a:lstStyle>
            <a:lvl1pPr>
              <a:defRPr sz="1400" b="0" i="0">
                <a:solidFill>
                  <a:schemeClr val="bg1"/>
                </a:solidFill>
                <a:latin typeface="Verdana"/>
                <a:cs typeface="Verdana"/>
              </a:defRPr>
            </a:lvl1pPr>
          </a:lstStyle>
          <a:p>
            <a:endParaRPr lang="en-US" dirty="0"/>
          </a:p>
        </p:txBody>
      </p:sp>
    </p:spTree>
    <p:extLst>
      <p:ext uri="{BB962C8B-B14F-4D97-AF65-F5344CB8AC3E}">
        <p14:creationId xmlns:p14="http://schemas.microsoft.com/office/powerpoint/2010/main" val="41797797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 End Slide">
    <p:bg>
      <p:bgPr>
        <a:solidFill>
          <a:srgbClr val="00467F"/>
        </a:solidFill>
        <a:effectLst/>
      </p:bgPr>
    </p:bg>
    <p:spTree>
      <p:nvGrpSpPr>
        <p:cNvPr id="1" name=""/>
        <p:cNvGrpSpPr/>
        <p:nvPr/>
      </p:nvGrpSpPr>
      <p:grpSpPr>
        <a:xfrm>
          <a:off x="0" y="0"/>
          <a:ext cx="0" cy="0"/>
          <a:chOff x="0" y="0"/>
          <a:chExt cx="0" cy="0"/>
        </a:xfrm>
      </p:grpSpPr>
      <p:sp>
        <p:nvSpPr>
          <p:cNvPr id="25" name="Text Placeholder 24"/>
          <p:cNvSpPr>
            <a:spLocks noGrp="1"/>
          </p:cNvSpPr>
          <p:nvPr>
            <p:ph type="body" sz="quarter" idx="10" hasCustomPrompt="1"/>
          </p:nvPr>
        </p:nvSpPr>
        <p:spPr>
          <a:xfrm>
            <a:off x="677863" y="2281237"/>
            <a:ext cx="8027987" cy="3179763"/>
          </a:xfrm>
          <a:prstGeom prst="rect">
            <a:avLst/>
          </a:prstGeom>
        </p:spPr>
        <p:txBody>
          <a:bodyPr vert="horz" anchor="b"/>
          <a:lstStyle>
            <a:lvl1pPr marL="0" indent="0">
              <a:buFontTx/>
              <a:buNone/>
              <a:defRPr sz="1800">
                <a:solidFill>
                  <a:schemeClr val="bg1"/>
                </a:solidFill>
                <a:latin typeface="Verdana"/>
              </a:defRPr>
            </a:lvl1pPr>
          </a:lstStyle>
          <a:p>
            <a:pPr lvl="0"/>
            <a:r>
              <a:rPr lang="en-AU" dirty="0" smtClean="0"/>
              <a:t>Thank you</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9851" y="624597"/>
            <a:ext cx="3095999" cy="628297"/>
          </a:xfrm>
          <a:prstGeom prst="rect">
            <a:avLst/>
          </a:prstGeom>
        </p:spPr>
      </p:pic>
    </p:spTree>
    <p:extLst>
      <p:ext uri="{BB962C8B-B14F-4D97-AF65-F5344CB8AC3E}">
        <p14:creationId xmlns:p14="http://schemas.microsoft.com/office/powerpoint/2010/main" val="11435624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9C0689F-962B-4551-906D-739A2FF73C44}" type="datetimeFigureOut">
              <a:rPr lang="en-NZ" smtClean="0"/>
              <a:t>19/10/2018</a:t>
            </a:fld>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p:txBody>
          <a:bodyPr/>
          <a:lstStyle/>
          <a:p>
            <a:fld id="{1127D6D5-CB94-43E6-9087-2F3743337E4F}" type="slidenum">
              <a:rPr lang="en-NZ" smtClean="0"/>
              <a:t>‹#›</a:t>
            </a:fld>
            <a:endParaRPr lang="en-NZ"/>
          </a:p>
        </p:txBody>
      </p:sp>
    </p:spTree>
    <p:extLst>
      <p:ext uri="{BB962C8B-B14F-4D97-AF65-F5344CB8AC3E}">
        <p14:creationId xmlns:p14="http://schemas.microsoft.com/office/powerpoint/2010/main" val="212332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9" name="Title 8"/>
          <p:cNvSpPr>
            <a:spLocks noGrp="1"/>
          </p:cNvSpPr>
          <p:nvPr>
            <p:ph type="title" hasCustomPrompt="1"/>
          </p:nvPr>
        </p:nvSpPr>
        <p:spPr>
          <a:xfrm>
            <a:off x="677865" y="1777050"/>
            <a:ext cx="8027985" cy="717593"/>
          </a:xfrm>
          <a:prstGeom prst="rect">
            <a:avLst/>
          </a:prstGeom>
        </p:spPr>
        <p:txBody>
          <a:bodyPr vert="horz"/>
          <a:lstStyle>
            <a:lvl1pPr algn="l">
              <a:defRPr sz="4400" b="1" i="0">
                <a:solidFill>
                  <a:srgbClr val="009AC7"/>
                </a:solidFill>
                <a:latin typeface="Verdana"/>
                <a:cs typeface="Verdana"/>
              </a:defRPr>
            </a:lvl1pPr>
          </a:lstStyle>
          <a:p>
            <a:r>
              <a:rPr lang="en-AU" sz="3600" dirty="0" smtClean="0">
                <a:solidFill>
                  <a:srgbClr val="009AC7"/>
                </a:solidFill>
              </a:rPr>
              <a:t>Headline (Verdana Bold)</a:t>
            </a:r>
            <a:endParaRPr lang="en-US" sz="3600" dirty="0">
              <a:solidFill>
                <a:srgbClr val="009AC7"/>
              </a:solidFill>
            </a:endParaRPr>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9902727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ext and picture">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7" name="Title 6"/>
          <p:cNvSpPr>
            <a:spLocks noGrp="1"/>
          </p:cNvSpPr>
          <p:nvPr>
            <p:ph type="title" hasCustomPrompt="1"/>
          </p:nvPr>
        </p:nvSpPr>
        <p:spPr>
          <a:xfrm>
            <a:off x="677866" y="1245262"/>
            <a:ext cx="4370400" cy="1177781"/>
          </a:xfrm>
          <a:prstGeom prst="rect">
            <a:avLst/>
          </a:prstGeom>
        </p:spPr>
        <p:txBody>
          <a:bodyPr vert="horz"/>
          <a:lstStyle>
            <a:lvl1pPr algn="l">
              <a:defRPr sz="3600" b="1" i="0">
                <a:solidFill>
                  <a:srgbClr val="009AC7"/>
                </a:solidFill>
                <a:latin typeface="Verdana"/>
                <a:cs typeface="Verdana"/>
              </a:defRPr>
            </a:lvl1pPr>
          </a:lstStyle>
          <a:p>
            <a:r>
              <a:rPr lang="en-AU" sz="3600" dirty="0" smtClean="0"/>
              <a:t>Headline </a:t>
            </a:r>
            <a:br>
              <a:rPr lang="en-AU" sz="3600" dirty="0" smtClean="0"/>
            </a:br>
            <a:r>
              <a:rPr lang="en-AU" sz="3600" dirty="0" smtClean="0"/>
              <a:t>(Verdana Bold)</a:t>
            </a:r>
            <a:endParaRPr lang="en-US" sz="3600" dirty="0"/>
          </a:p>
        </p:txBody>
      </p:sp>
      <p:sp>
        <p:nvSpPr>
          <p:cNvPr id="9" name="Picture Placeholder 8"/>
          <p:cNvSpPr>
            <a:spLocks noGrp="1"/>
          </p:cNvSpPr>
          <p:nvPr>
            <p:ph type="pic" sz="quarter" idx="11"/>
          </p:nvPr>
        </p:nvSpPr>
        <p:spPr>
          <a:xfrm>
            <a:off x="5767013" y="1245262"/>
            <a:ext cx="3096000"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9603431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A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7" name="Title 6"/>
          <p:cNvSpPr>
            <a:spLocks noGrp="1"/>
          </p:cNvSpPr>
          <p:nvPr>
            <p:ph type="title" hasCustomPrompt="1"/>
          </p:nvPr>
        </p:nvSpPr>
        <p:spPr>
          <a:xfrm>
            <a:off x="677866" y="1245262"/>
            <a:ext cx="4370400" cy="1177781"/>
          </a:xfrm>
          <a:prstGeom prst="rect">
            <a:avLst/>
          </a:prstGeom>
        </p:spPr>
        <p:txBody>
          <a:bodyPr vert="horz"/>
          <a:lstStyle>
            <a:lvl1pPr algn="l">
              <a:defRPr sz="3600" b="1" i="0">
                <a:solidFill>
                  <a:srgbClr val="009AC7"/>
                </a:solidFill>
                <a:latin typeface="Verdana"/>
                <a:cs typeface="Verdana"/>
              </a:defRPr>
            </a:lvl1pPr>
          </a:lstStyle>
          <a:p>
            <a:r>
              <a:rPr lang="en-AU" sz="3600" dirty="0" smtClean="0"/>
              <a:t>Headline </a:t>
            </a:r>
            <a:br>
              <a:rPr lang="en-AU" sz="3600" dirty="0" smtClean="0"/>
            </a:br>
            <a:r>
              <a:rPr lang="en-AU" sz="3600" dirty="0" smtClean="0"/>
              <a:t>(Verdana Bold)</a:t>
            </a:r>
            <a:endParaRPr lang="en-US" sz="3600" dirty="0"/>
          </a:p>
        </p:txBody>
      </p:sp>
      <p:sp>
        <p:nvSpPr>
          <p:cNvPr id="9" name="Picture Placeholder 8"/>
          <p:cNvSpPr>
            <a:spLocks noGrp="1"/>
          </p:cNvSpPr>
          <p:nvPr>
            <p:ph type="pic" sz="quarter" idx="11"/>
          </p:nvPr>
        </p:nvSpPr>
        <p:spPr>
          <a:xfrm>
            <a:off x="5767013" y="2958265"/>
            <a:ext cx="3096000" cy="3899735"/>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767013" y="1156417"/>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423015" y="1156417"/>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8785159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B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7" name="Title 6"/>
          <p:cNvSpPr>
            <a:spLocks noGrp="1"/>
          </p:cNvSpPr>
          <p:nvPr>
            <p:ph type="title" hasCustomPrompt="1"/>
          </p:nvPr>
        </p:nvSpPr>
        <p:spPr>
          <a:xfrm>
            <a:off x="677866" y="1245262"/>
            <a:ext cx="4370400" cy="1177781"/>
          </a:xfrm>
          <a:prstGeom prst="rect">
            <a:avLst/>
          </a:prstGeom>
        </p:spPr>
        <p:txBody>
          <a:bodyPr vert="horz"/>
          <a:lstStyle>
            <a:lvl1pPr algn="l">
              <a:defRPr sz="3600" b="1" i="0">
                <a:solidFill>
                  <a:srgbClr val="009AC7"/>
                </a:solidFill>
                <a:latin typeface="Verdana"/>
                <a:cs typeface="Verdana"/>
              </a:defRPr>
            </a:lvl1pPr>
          </a:lstStyle>
          <a:p>
            <a:r>
              <a:rPr lang="en-AU" sz="3600" dirty="0" smtClean="0"/>
              <a:t>Headline </a:t>
            </a:r>
            <a:br>
              <a:rPr lang="en-AU" sz="3600" dirty="0" smtClean="0"/>
            </a:br>
            <a:r>
              <a:rPr lang="en-AU" sz="3600" dirty="0" smtClean="0"/>
              <a:t>(Verdana Bold)</a:t>
            </a:r>
            <a:endParaRPr lang="en-US" sz="3600" dirty="0"/>
          </a:p>
        </p:txBody>
      </p:sp>
      <p:sp>
        <p:nvSpPr>
          <p:cNvPr id="9" name="Picture Placeholder 8"/>
          <p:cNvSpPr>
            <a:spLocks noGrp="1"/>
          </p:cNvSpPr>
          <p:nvPr>
            <p:ph type="pic" sz="quarter" idx="11"/>
          </p:nvPr>
        </p:nvSpPr>
        <p:spPr>
          <a:xfrm>
            <a:off x="5767013" y="1245262"/>
            <a:ext cx="3096000"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767013"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423015"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574015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A Multiple pictures">
    <p:spTree>
      <p:nvGrpSpPr>
        <p:cNvPr id="1" name=""/>
        <p:cNvGrpSpPr/>
        <p:nvPr/>
      </p:nvGrpSpPr>
      <p:grpSpPr>
        <a:xfrm>
          <a:off x="0" y="0"/>
          <a:ext cx="0" cy="0"/>
          <a:chOff x="0" y="0"/>
          <a:chExt cx="0" cy="0"/>
        </a:xfrm>
      </p:grpSpPr>
      <p:sp>
        <p:nvSpPr>
          <p:cNvPr id="8" name="Picture Placeholder 8"/>
          <p:cNvSpPr>
            <a:spLocks noGrp="1"/>
          </p:cNvSpPr>
          <p:nvPr>
            <p:ph type="pic" sz="quarter" idx="14"/>
          </p:nvPr>
        </p:nvSpPr>
        <p:spPr>
          <a:xfrm>
            <a:off x="671512" y="1245262"/>
            <a:ext cx="4379913"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671511"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2999425"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1" name="Picture Placeholder 8"/>
          <p:cNvSpPr>
            <a:spLocks noGrp="1"/>
          </p:cNvSpPr>
          <p:nvPr>
            <p:ph type="pic" sz="quarter" idx="11"/>
          </p:nvPr>
        </p:nvSpPr>
        <p:spPr>
          <a:xfrm>
            <a:off x="5767013" y="1245262"/>
            <a:ext cx="3096000"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5248034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B Multiple picture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767013" y="1245262"/>
            <a:ext cx="3096000"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767013"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423015"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8" name="Picture Placeholder 8"/>
          <p:cNvSpPr>
            <a:spLocks noGrp="1"/>
          </p:cNvSpPr>
          <p:nvPr>
            <p:ph type="pic" sz="quarter" idx="14"/>
          </p:nvPr>
        </p:nvSpPr>
        <p:spPr>
          <a:xfrm>
            <a:off x="671512" y="1245262"/>
            <a:ext cx="4379913"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671511"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2999425"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2533538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A Full picture">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8B9C4F-B695-C54C-924B-61748EE6A7C5}" type="slidenum">
              <a:rPr lang="en-US" smtClean="0"/>
              <a:pPr/>
              <a:t>‹#›</a:t>
            </a:fld>
            <a:endParaRPr lang="en-US" dirty="0"/>
          </a:p>
        </p:txBody>
      </p:sp>
      <p:sp>
        <p:nvSpPr>
          <p:cNvPr id="9" name="Picture Placeholder 8"/>
          <p:cNvSpPr>
            <a:spLocks noGrp="1"/>
          </p:cNvSpPr>
          <p:nvPr>
            <p:ph type="pic" sz="quarter" idx="11"/>
          </p:nvPr>
        </p:nvSpPr>
        <p:spPr>
          <a:xfrm>
            <a:off x="660400" y="1245262"/>
            <a:ext cx="8202613"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Tree>
    <p:extLst>
      <p:ext uri="{BB962C8B-B14F-4D97-AF65-F5344CB8AC3E}">
        <p14:creationId xmlns:p14="http://schemas.microsoft.com/office/powerpoint/2010/main" val="5650586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B Full pictur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60400" y="1245262"/>
            <a:ext cx="8202613" cy="4215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594589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10029" y="389258"/>
            <a:ext cx="1851396" cy="376410"/>
          </a:xfrm>
          <a:prstGeom prst="rect">
            <a:avLst/>
          </a:prstGeom>
        </p:spPr>
      </p:pic>
      <p:sp>
        <p:nvSpPr>
          <p:cNvPr id="11" name="TextBox 10"/>
          <p:cNvSpPr txBox="1"/>
          <p:nvPr/>
        </p:nvSpPr>
        <p:spPr>
          <a:xfrm>
            <a:off x="9919969" y="1758348"/>
            <a:ext cx="914400" cy="914400"/>
          </a:xfrm>
          <a:prstGeom prst="rect">
            <a:avLst/>
          </a:prstGeom>
        </p:spPr>
        <p:txBody>
          <a:bodyPr wrap="none" rtlCol="0" anchor="t">
            <a:normAutofit/>
          </a:bodyPr>
          <a:lstStyle/>
          <a:p>
            <a:endParaRPr lang="en-US" dirty="0" err="1" smtClean="0"/>
          </a:p>
        </p:txBody>
      </p:sp>
      <p:sp>
        <p:nvSpPr>
          <p:cNvPr id="2" name="Slide Number Placeholder 1"/>
          <p:cNvSpPr>
            <a:spLocks noGrp="1"/>
          </p:cNvSpPr>
          <p:nvPr>
            <p:ph type="sldNum" sz="quarter" idx="4"/>
          </p:nvPr>
        </p:nvSpPr>
        <p:spPr>
          <a:xfrm>
            <a:off x="660400" y="6383338"/>
            <a:ext cx="642730" cy="474662"/>
          </a:xfrm>
          <a:prstGeom prst="rect">
            <a:avLst/>
          </a:prstGeom>
        </p:spPr>
        <p:txBody>
          <a:bodyPr vert="horz" lIns="91440" tIns="45720" rIns="91440" bIns="45720" rtlCol="0" anchor="t"/>
          <a:lstStyle>
            <a:lvl1pPr algn="l">
              <a:defRPr sz="1000" b="0" i="0">
                <a:solidFill>
                  <a:srgbClr val="009AC7"/>
                </a:solidFill>
                <a:latin typeface="Verdana"/>
                <a:cs typeface="Verdana"/>
              </a:defRPr>
            </a:lvl1pPr>
          </a:lstStyle>
          <a:p>
            <a:fld id="{218B9C4F-B695-C54C-924B-61748EE6A7C5}" type="slidenum">
              <a:rPr lang="en-US" smtClean="0"/>
              <a:pPr/>
              <a:t>‹#›</a:t>
            </a:fld>
            <a:endParaRPr lang="en-US" dirty="0"/>
          </a:p>
        </p:txBody>
      </p:sp>
      <p:sp>
        <p:nvSpPr>
          <p:cNvPr id="3" name="Date Placeholder 2"/>
          <p:cNvSpPr>
            <a:spLocks noGrp="1"/>
          </p:cNvSpPr>
          <p:nvPr>
            <p:ph type="dt" sz="half" idx="2"/>
          </p:nvPr>
        </p:nvSpPr>
        <p:spPr>
          <a:xfrm>
            <a:off x="6727825" y="63833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4040039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7" r:id="rId6"/>
    <p:sldLayoutId id="2147483655" r:id="rId7"/>
    <p:sldLayoutId id="2147483658" r:id="rId8"/>
    <p:sldLayoutId id="2147483659" r:id="rId9"/>
    <p:sldLayoutId id="2147483660" r:id="rId10"/>
    <p:sldLayoutId id="214748366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NZ" dirty="0" smtClean="0"/>
              <a:t>Economic Analysis of</a:t>
            </a:r>
            <a:br>
              <a:rPr lang="en-NZ" dirty="0" smtClean="0"/>
            </a:br>
            <a:r>
              <a:rPr lang="en-NZ" dirty="0" smtClean="0"/>
              <a:t>Neonatal Hypoglycaemia</a:t>
            </a:r>
            <a:br>
              <a:rPr lang="en-NZ" dirty="0" smtClean="0"/>
            </a:br>
            <a:r>
              <a:rPr lang="en-NZ" dirty="0"/>
              <a:t/>
            </a:r>
            <a:br>
              <a:rPr lang="en-NZ" dirty="0"/>
            </a:br>
            <a:r>
              <a:rPr lang="en-NZ" sz="3200" dirty="0" smtClean="0"/>
              <a:t>Dr Matthew Glasgow</a:t>
            </a:r>
            <a:r>
              <a:rPr lang="en-NZ" dirty="0" smtClean="0"/>
              <a:t/>
            </a:r>
            <a:br>
              <a:rPr lang="en-NZ" dirty="0" smtClean="0"/>
            </a:br>
            <a:r>
              <a:rPr lang="en-NZ" sz="2000" dirty="0" smtClean="0"/>
              <a:t>Clinical Research Fellow, PhD Candidate</a:t>
            </a:r>
            <a:endParaRPr lang="en-US" dirty="0"/>
          </a:p>
        </p:txBody>
      </p:sp>
    </p:spTree>
    <p:extLst>
      <p:ext uri="{BB962C8B-B14F-4D97-AF65-F5344CB8AC3E}">
        <p14:creationId xmlns:p14="http://schemas.microsoft.com/office/powerpoint/2010/main" val="1254738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7865" y="2958264"/>
            <a:ext cx="7652319" cy="3021911"/>
          </a:xfrm>
        </p:spPr>
        <p:txBody>
          <a:bodyPr/>
          <a:lstStyle/>
          <a:p>
            <a:pPr marL="285750" indent="-285750">
              <a:buFont typeface="Arial" panose="020B0604020202020204" pitchFamily="34" charset="0"/>
              <a:buChar char="•"/>
            </a:pPr>
            <a:r>
              <a:rPr lang="en-NZ" dirty="0" smtClean="0"/>
              <a:t>Mean number of tests performed</a:t>
            </a:r>
          </a:p>
          <a:p>
            <a:pPr marL="1028700" lvl="1">
              <a:buFont typeface="Arial" panose="020B0604020202020204" pitchFamily="34" charset="0"/>
              <a:buChar char="•"/>
            </a:pPr>
            <a:r>
              <a:rPr lang="en-NZ" sz="1700" dirty="0" smtClean="0">
                <a:latin typeface="Verdana" panose="020B0604030504040204" pitchFamily="34" charset="0"/>
                <a:ea typeface="Verdana" panose="020B0604030504040204" pitchFamily="34" charset="0"/>
                <a:cs typeface="Verdana" panose="020B0604030504040204" pitchFamily="34" charset="0"/>
              </a:rPr>
              <a:t>6.0 if all measurements below threshold</a:t>
            </a:r>
          </a:p>
          <a:p>
            <a:pPr marL="1028700" lvl="1">
              <a:buFont typeface="Arial" panose="020B0604020202020204" pitchFamily="34" charset="0"/>
              <a:buChar char="•"/>
            </a:pPr>
            <a:r>
              <a:rPr lang="en-NZ" sz="1700" dirty="0" smtClean="0">
                <a:latin typeface="Verdana" panose="020B0604030504040204" pitchFamily="34" charset="0"/>
                <a:ea typeface="Verdana" panose="020B0604030504040204" pitchFamily="34" charset="0"/>
                <a:cs typeface="Verdana" panose="020B0604030504040204" pitchFamily="34" charset="0"/>
              </a:rPr>
              <a:t>11.1 first measurement above threshold</a:t>
            </a:r>
          </a:p>
          <a:p>
            <a:pPr marL="1028700" lvl="1">
              <a:buFont typeface="Arial" panose="020B0604020202020204" pitchFamily="34" charset="0"/>
              <a:buChar char="•"/>
            </a:pPr>
            <a:r>
              <a:rPr lang="en-NZ" sz="1700" dirty="0" smtClean="0">
                <a:latin typeface="Verdana" panose="020B0604030504040204" pitchFamily="34" charset="0"/>
                <a:ea typeface="Verdana" panose="020B0604030504040204" pitchFamily="34" charset="0"/>
                <a:cs typeface="Verdana" panose="020B0604030504040204" pitchFamily="34" charset="0"/>
              </a:rPr>
              <a:t>7.0 initial measurement below, but subsequent measurements above threshold</a:t>
            </a:r>
          </a:p>
          <a:p>
            <a:pPr marL="1028700" lvl="1">
              <a:buFont typeface="Arial" panose="020B0604020202020204" pitchFamily="34" charset="0"/>
              <a:buChar char="•"/>
            </a:pPr>
            <a:endParaRPr lang="en-NZ" sz="17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NZ" dirty="0" smtClean="0">
                <a:latin typeface="Verdana" panose="020B0604030504040204" pitchFamily="34" charset="0"/>
                <a:ea typeface="Verdana" panose="020B0604030504040204" pitchFamily="34" charset="0"/>
                <a:cs typeface="Verdana" panose="020B0604030504040204" pitchFamily="34" charset="0"/>
              </a:rPr>
              <a:t>Screening costs per infant</a:t>
            </a:r>
          </a:p>
          <a:p>
            <a:pPr marL="914400" lvl="1" indent="-171450">
              <a:buFont typeface="Arial" panose="020B0604020202020204" pitchFamily="34" charset="0"/>
              <a:buChar char="•"/>
            </a:pPr>
            <a:r>
              <a:rPr lang="en-NZ" sz="1700" dirty="0" smtClean="0">
                <a:latin typeface="Verdana" panose="020B0604030504040204" pitchFamily="34" charset="0"/>
                <a:ea typeface="Verdana" panose="020B0604030504040204" pitchFamily="34" charset="0"/>
                <a:cs typeface="Verdana" panose="020B0604030504040204" pitchFamily="34" charset="0"/>
              </a:rPr>
              <a:t>$86.94 with enzymatic glucometer</a:t>
            </a:r>
          </a:p>
          <a:p>
            <a:pPr marL="914400" lvl="1" indent="-171450">
              <a:buFont typeface="Arial" panose="020B0604020202020204" pitchFamily="34" charset="0"/>
              <a:buChar char="•"/>
            </a:pPr>
            <a:r>
              <a:rPr lang="en-NZ" sz="1700" dirty="0" smtClean="0">
                <a:latin typeface="Verdana" panose="020B0604030504040204" pitchFamily="34" charset="0"/>
                <a:ea typeface="Verdana" panose="020B0604030504040204" pitchFamily="34" charset="0"/>
                <a:cs typeface="Verdana" panose="020B0604030504040204" pitchFamily="34" charset="0"/>
              </a:rPr>
              <a:t>$97.08 with non-enzymatic glucometer</a:t>
            </a:r>
            <a:endParaRPr lang="en-NZ" sz="1700" dirty="0">
              <a:latin typeface="Verdana" panose="020B0604030504040204" pitchFamily="34" charset="0"/>
              <a:ea typeface="Verdana" panose="020B0604030504040204" pitchFamily="34" charset="0"/>
              <a:cs typeface="Verdana" panose="020B0604030504040204" pitchFamily="34" charset="0"/>
            </a:endParaRPr>
          </a:p>
          <a:p>
            <a:pPr marL="285750">
              <a:buFont typeface="Arial" panose="020B0604020202020204" pitchFamily="34" charset="0"/>
              <a:buChar char="•"/>
            </a:pPr>
            <a:endParaRPr lang="en-NZ" sz="600" dirty="0">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p:nvPr>
        </p:nvSpPr>
        <p:spPr>
          <a:xfrm>
            <a:off x="677866" y="1245262"/>
            <a:ext cx="7652318" cy="1177781"/>
          </a:xfrm>
        </p:spPr>
        <p:txBody>
          <a:bodyPr/>
          <a:lstStyle/>
          <a:p>
            <a:r>
              <a:rPr lang="en-NZ" dirty="0" smtClean="0"/>
              <a:t>Results</a:t>
            </a:r>
            <a:br>
              <a:rPr lang="en-NZ" dirty="0" smtClean="0"/>
            </a:br>
            <a:r>
              <a:rPr lang="en-NZ" dirty="0" smtClean="0"/>
              <a:t>- Base Analysis</a:t>
            </a:r>
            <a:endParaRPr lang="en-NZ" dirty="0"/>
          </a:p>
        </p:txBody>
      </p:sp>
      <p:sp>
        <p:nvSpPr>
          <p:cNvPr id="7" name="Slide Number Placeholder 6"/>
          <p:cNvSpPr>
            <a:spLocks noGrp="1"/>
          </p:cNvSpPr>
          <p:nvPr>
            <p:ph type="sldNum" sz="quarter" idx="12"/>
          </p:nvPr>
        </p:nvSpPr>
        <p:spPr>
          <a:xfrm>
            <a:off x="8501270" y="6383338"/>
            <a:ext cx="642730" cy="474662"/>
          </a:xfrm>
        </p:spPr>
        <p:txBody>
          <a:bodyPr/>
          <a:lstStyle/>
          <a:p>
            <a:fld id="{218B9C4F-B695-C54C-924B-61748EE6A7C5}" type="slidenum">
              <a:rPr lang="en-US" smtClean="0"/>
              <a:pPr/>
              <a:t>10</a:t>
            </a:fld>
            <a:endParaRPr lang="en-US" dirty="0"/>
          </a:p>
        </p:txBody>
      </p:sp>
    </p:spTree>
    <p:extLst>
      <p:ext uri="{BB962C8B-B14F-4D97-AF65-F5344CB8AC3E}">
        <p14:creationId xmlns:p14="http://schemas.microsoft.com/office/powerpoint/2010/main" val="1658895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p:cNvPicPr>
            <a:picLocks noGrp="1" noChangeAspect="1"/>
          </p:cNvPicPr>
          <p:nvPr>
            <p:ph type="pic" sz="quarter" idx="11"/>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048266" y="1228328"/>
            <a:ext cx="3943333" cy="5052015"/>
          </a:xfrm>
        </p:spPr>
      </p:pic>
      <p:sp>
        <p:nvSpPr>
          <p:cNvPr id="2" name="Text Placeholder 1"/>
          <p:cNvSpPr>
            <a:spLocks noGrp="1"/>
          </p:cNvSpPr>
          <p:nvPr>
            <p:ph type="body" sz="quarter" idx="10"/>
          </p:nvPr>
        </p:nvSpPr>
        <p:spPr>
          <a:xfrm>
            <a:off x="677866" y="2290752"/>
            <a:ext cx="4735382" cy="3808296"/>
          </a:xfrm>
        </p:spPr>
        <p:txBody>
          <a:bodyPr/>
          <a:lstStyle/>
          <a:p>
            <a:pPr marL="285750" indent="-285750">
              <a:buFont typeface="Arial" panose="020B0604020202020204" pitchFamily="34" charset="0"/>
              <a:buChar char="•"/>
            </a:pPr>
            <a:r>
              <a:rPr lang="en-NZ" sz="1600" dirty="0" smtClean="0">
                <a:latin typeface="Verdana" panose="020B0604030504040204" pitchFamily="34" charset="0"/>
                <a:ea typeface="Verdana" panose="020B0604030504040204" pitchFamily="34" charset="0"/>
                <a:cs typeface="Verdana" panose="020B0604030504040204" pitchFamily="34" charset="0"/>
              </a:rPr>
              <a:t>Use of an enzymatic glucometer to screen for and inform treatment of neonatal hypoglycaemia costs less than screening with a non-enzymatic device</a:t>
            </a:r>
          </a:p>
          <a:p>
            <a:pPr marL="285750" indent="-285750">
              <a:buFont typeface="Arial" panose="020B0604020202020204" pitchFamily="34" charset="0"/>
              <a:buChar char="•"/>
            </a:pPr>
            <a:endParaRPr lang="en-NZ"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NZ" sz="1600" dirty="0" smtClean="0">
                <a:latin typeface="Verdana" panose="020B0604030504040204" pitchFamily="34" charset="0"/>
                <a:ea typeface="Verdana" panose="020B0604030504040204" pitchFamily="34" charset="0"/>
                <a:cs typeface="Verdana" panose="020B0604030504040204" pitchFamily="34" charset="0"/>
              </a:rPr>
              <a:t>Reducing invasive procedures may have benefits</a:t>
            </a:r>
          </a:p>
          <a:p>
            <a:pPr marL="285750" indent="-285750">
              <a:buFont typeface="Arial" panose="020B0604020202020204" pitchFamily="34" charset="0"/>
              <a:buChar char="•"/>
            </a:pPr>
            <a:endParaRPr lang="en-NZ"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NZ" sz="1600" dirty="0" smtClean="0">
                <a:latin typeface="Verdana" panose="020B0604030504040204" pitchFamily="34" charset="0"/>
                <a:ea typeface="Verdana" panose="020B0604030504040204" pitchFamily="34" charset="0"/>
                <a:cs typeface="Verdana" panose="020B0604030504040204" pitchFamily="34" charset="0"/>
              </a:rPr>
              <a:t>False-positives and overtreatment have implications for cost and outcome</a:t>
            </a:r>
          </a:p>
          <a:p>
            <a:pPr marL="285750" indent="-285750">
              <a:buFont typeface="Arial" panose="020B0604020202020204" pitchFamily="34" charset="0"/>
              <a:buChar char="•"/>
            </a:pPr>
            <a:endParaRPr lang="en-NZ"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NZ" sz="1600" dirty="0" smtClean="0">
                <a:latin typeface="Verdana" panose="020B0604030504040204" pitchFamily="34" charset="0"/>
                <a:ea typeface="Verdana" panose="020B0604030504040204" pitchFamily="34" charset="0"/>
                <a:cs typeface="Verdana" panose="020B0604030504040204" pitchFamily="34" charset="0"/>
              </a:rPr>
              <a:t>False-negatives (missed diagnoses) may have long-term health implications</a:t>
            </a:r>
          </a:p>
          <a:p>
            <a:pPr marL="285750" indent="-285750">
              <a:buFont typeface="Arial" panose="020B0604020202020204" pitchFamily="34" charset="0"/>
              <a:buChar char="•"/>
            </a:pPr>
            <a:endParaRPr lang="en-NZ"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NZ" dirty="0">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p:nvPr>
        </p:nvSpPr>
        <p:spPr>
          <a:xfrm>
            <a:off x="677866" y="1245263"/>
            <a:ext cx="7652318" cy="638402"/>
          </a:xfrm>
        </p:spPr>
        <p:txBody>
          <a:bodyPr/>
          <a:lstStyle/>
          <a:p>
            <a:r>
              <a:rPr lang="en-NZ" dirty="0" smtClean="0"/>
              <a:t>Discussion</a:t>
            </a:r>
            <a:endParaRPr lang="en-NZ" dirty="0"/>
          </a:p>
        </p:txBody>
      </p:sp>
      <p:sp>
        <p:nvSpPr>
          <p:cNvPr id="7" name="Slide Number Placeholder 6"/>
          <p:cNvSpPr>
            <a:spLocks noGrp="1"/>
          </p:cNvSpPr>
          <p:nvPr>
            <p:ph type="sldNum" sz="quarter" idx="12"/>
          </p:nvPr>
        </p:nvSpPr>
        <p:spPr>
          <a:xfrm>
            <a:off x="8501270" y="6383338"/>
            <a:ext cx="642730" cy="474662"/>
          </a:xfrm>
        </p:spPr>
        <p:txBody>
          <a:bodyPr/>
          <a:lstStyle/>
          <a:p>
            <a:fld id="{218B9C4F-B695-C54C-924B-61748EE6A7C5}" type="slidenum">
              <a:rPr lang="en-US" smtClean="0"/>
              <a:pPr/>
              <a:t>11</a:t>
            </a:fld>
            <a:endParaRPr lang="en-US" dirty="0"/>
          </a:p>
        </p:txBody>
      </p:sp>
    </p:spTree>
    <p:extLst>
      <p:ext uri="{BB962C8B-B14F-4D97-AF65-F5344CB8AC3E}">
        <p14:creationId xmlns:p14="http://schemas.microsoft.com/office/powerpoint/2010/main" val="216783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NZ" sz="3600" dirty="0" smtClean="0"/>
              <a:t>Cost Analysis of Dextrose Gel</a:t>
            </a:r>
            <a:br>
              <a:rPr lang="en-NZ" sz="3600" dirty="0" smtClean="0"/>
            </a:br>
            <a:r>
              <a:rPr lang="en-NZ" sz="3600" dirty="0" smtClean="0"/>
              <a:t>for Treating Neonatal Hypoglycaemia</a:t>
            </a:r>
            <a:br>
              <a:rPr lang="en-NZ" sz="3600" dirty="0" smtClean="0"/>
            </a:br>
            <a:r>
              <a:rPr lang="en-NZ" sz="3600" dirty="0" smtClean="0"/>
              <a:t/>
            </a:r>
            <a:br>
              <a:rPr lang="en-NZ" sz="3600" dirty="0" smtClean="0"/>
            </a:br>
            <a:r>
              <a:rPr lang="en-NZ" sz="3600" dirty="0"/>
              <a:t/>
            </a:r>
            <a:br>
              <a:rPr lang="en-NZ" sz="3600" dirty="0"/>
            </a:br>
            <a:r>
              <a:rPr lang="en-US" sz="1800" dirty="0"/>
              <a:t>Glasgow MJ, Harding JE, Edlin R</a:t>
            </a:r>
            <a:r>
              <a:rPr lang="en-NZ" sz="1800" dirty="0" smtClean="0"/>
              <a:t> </a:t>
            </a:r>
            <a:r>
              <a:rPr lang="en-NZ" sz="1800" dirty="0"/>
              <a:t>(2018). "Cost Analysis of Treating Neonatal </a:t>
            </a:r>
            <a:r>
              <a:rPr lang="en-NZ" sz="1800" dirty="0" err="1"/>
              <a:t>Hypoglycemia</a:t>
            </a:r>
            <a:r>
              <a:rPr lang="en-NZ" sz="1800" dirty="0"/>
              <a:t> with Dextrose Gel." J </a:t>
            </a:r>
            <a:r>
              <a:rPr lang="en-NZ" sz="1800" dirty="0" err="1"/>
              <a:t>Pediatr</a:t>
            </a:r>
            <a:r>
              <a:rPr lang="en-NZ" sz="1800" dirty="0" smtClean="0"/>
              <a:t>.</a:t>
            </a:r>
            <a:endParaRPr lang="en-US" sz="1800" dirty="0"/>
          </a:p>
        </p:txBody>
      </p:sp>
    </p:spTree>
    <p:extLst>
      <p:ext uri="{BB962C8B-B14F-4D97-AF65-F5344CB8AC3E}">
        <p14:creationId xmlns:p14="http://schemas.microsoft.com/office/powerpoint/2010/main" val="645271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p:cNvSpPr>
            <a:spLocks noGrp="1"/>
          </p:cNvSpPr>
          <p:nvPr>
            <p:ph type="title"/>
          </p:nvPr>
        </p:nvSpPr>
        <p:spPr>
          <a:xfrm>
            <a:off x="677866" y="1148870"/>
            <a:ext cx="7742234" cy="656690"/>
          </a:xfrm>
        </p:spPr>
        <p:txBody>
          <a:bodyPr/>
          <a:lstStyle/>
          <a:p>
            <a:pPr algn="l"/>
            <a:r>
              <a:rPr lang="en-NZ" sz="3600" b="1" dirty="0" smtClean="0">
                <a:solidFill>
                  <a:srgbClr val="009AC7"/>
                </a:solidFill>
                <a:latin typeface="Verdana"/>
                <a:cs typeface="Verdana"/>
              </a:rPr>
              <a:t>Methods</a:t>
            </a:r>
            <a:endParaRPr lang="en-NZ" dirty="0"/>
          </a:p>
        </p:txBody>
      </p:sp>
      <p:graphicFrame>
        <p:nvGraphicFramePr>
          <p:cNvPr id="4" name="Diagram 3"/>
          <p:cNvGraphicFramePr/>
          <p:nvPr>
            <p:extLst/>
          </p:nvPr>
        </p:nvGraphicFramePr>
        <p:xfrm>
          <a:off x="827584" y="1986535"/>
          <a:ext cx="7524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8750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7865" y="2958265"/>
            <a:ext cx="7763401" cy="2501148"/>
          </a:xfrm>
        </p:spPr>
        <p:txBody>
          <a:bodyPr/>
          <a:lstStyle/>
          <a:p>
            <a:pPr marL="285750" indent="-285750">
              <a:buFont typeface="Arial" panose="020B0604020202020204" pitchFamily="34" charset="0"/>
              <a:buChar char="•"/>
            </a:pPr>
            <a:r>
              <a:rPr lang="en-US" dirty="0"/>
              <a:t>Short-term hospital costs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Costs considered from postnatal ward, NICU,  screening &amp; monitoring, and therapy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Ward/bed occupancy costs extracted from Sugar Babies Study and hospital records</a:t>
            </a:r>
          </a:p>
          <a:p>
            <a:pPr marL="285750" indent="-285750">
              <a:buFont typeface="Arial" panose="020B0604020202020204" pitchFamily="34" charset="0"/>
              <a:buChar char="•"/>
            </a:pPr>
            <a:endParaRPr lang="en-NZ" dirty="0"/>
          </a:p>
        </p:txBody>
      </p:sp>
      <p:sp>
        <p:nvSpPr>
          <p:cNvPr id="3" name="Title 2"/>
          <p:cNvSpPr>
            <a:spLocks noGrp="1"/>
          </p:cNvSpPr>
          <p:nvPr>
            <p:ph type="title"/>
          </p:nvPr>
        </p:nvSpPr>
        <p:spPr>
          <a:xfrm>
            <a:off x="677866" y="1245262"/>
            <a:ext cx="7652318" cy="1177781"/>
          </a:xfrm>
        </p:spPr>
        <p:txBody>
          <a:bodyPr/>
          <a:lstStyle/>
          <a:p>
            <a:r>
              <a:rPr lang="en-NZ" dirty="0" smtClean="0"/>
              <a:t>Methods</a:t>
            </a:r>
            <a:br>
              <a:rPr lang="en-NZ" dirty="0" smtClean="0"/>
            </a:br>
            <a:r>
              <a:rPr lang="en-NZ" dirty="0" smtClean="0"/>
              <a:t>- Probabilities and Costs</a:t>
            </a:r>
            <a:endParaRPr lang="en-NZ" dirty="0"/>
          </a:p>
        </p:txBody>
      </p:sp>
      <p:sp>
        <p:nvSpPr>
          <p:cNvPr id="6" name="Slide Number Placeholder 3"/>
          <p:cNvSpPr txBox="1">
            <a:spLocks/>
          </p:cNvSpPr>
          <p:nvPr/>
        </p:nvSpPr>
        <p:spPr>
          <a:xfrm>
            <a:off x="610131" y="6043012"/>
            <a:ext cx="8158965" cy="474662"/>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rgbClr val="009AC7"/>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NZ" dirty="0" smtClean="0"/>
              <a:t>Harris </a:t>
            </a:r>
            <a:r>
              <a:rPr lang="en-NZ" dirty="0"/>
              <a:t>DL, Weston PJ, Harding JE. Incidence of neonatal </a:t>
            </a:r>
            <a:r>
              <a:rPr lang="en-NZ" dirty="0" err="1"/>
              <a:t>hypoglycemia</a:t>
            </a:r>
            <a:r>
              <a:rPr lang="en-NZ" dirty="0"/>
              <a:t> in babies identified as at risk. J </a:t>
            </a:r>
            <a:r>
              <a:rPr lang="en-NZ" dirty="0" err="1"/>
              <a:t>Pediatr</a:t>
            </a:r>
            <a:r>
              <a:rPr lang="en-NZ" dirty="0"/>
              <a:t> 2012;</a:t>
            </a:r>
            <a:r>
              <a:rPr lang="en-NZ" b="1" dirty="0"/>
              <a:t>161</a:t>
            </a:r>
            <a:r>
              <a:rPr lang="en-NZ" dirty="0"/>
              <a:t>(5):787-91.</a:t>
            </a:r>
            <a:r>
              <a:rPr lang="en-NZ" dirty="0" smtClean="0"/>
              <a:t> </a:t>
            </a:r>
            <a:endParaRPr lang="en-US" dirty="0"/>
          </a:p>
        </p:txBody>
      </p:sp>
      <p:sp>
        <p:nvSpPr>
          <p:cNvPr id="7" name="Slide Number Placeholder 6"/>
          <p:cNvSpPr>
            <a:spLocks noGrp="1"/>
          </p:cNvSpPr>
          <p:nvPr>
            <p:ph type="sldNum" sz="quarter" idx="12"/>
          </p:nvPr>
        </p:nvSpPr>
        <p:spPr>
          <a:xfrm>
            <a:off x="8501270" y="6383338"/>
            <a:ext cx="642730" cy="474662"/>
          </a:xfrm>
        </p:spPr>
        <p:txBody>
          <a:bodyPr/>
          <a:lstStyle/>
          <a:p>
            <a:fld id="{218B9C4F-B695-C54C-924B-61748EE6A7C5}" type="slidenum">
              <a:rPr lang="en-US" smtClean="0"/>
              <a:pPr/>
              <a:t>14</a:t>
            </a:fld>
            <a:endParaRPr lang="en-US" dirty="0"/>
          </a:p>
        </p:txBody>
      </p:sp>
    </p:spTree>
    <p:extLst>
      <p:ext uri="{BB962C8B-B14F-4D97-AF65-F5344CB8AC3E}">
        <p14:creationId xmlns:p14="http://schemas.microsoft.com/office/powerpoint/2010/main" val="1375748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p:cNvSpPr>
            <a:spLocks noGrp="1"/>
          </p:cNvSpPr>
          <p:nvPr>
            <p:ph type="title"/>
          </p:nvPr>
        </p:nvSpPr>
        <p:spPr>
          <a:xfrm>
            <a:off x="677866" y="1167920"/>
            <a:ext cx="4370400" cy="656690"/>
          </a:xfrm>
        </p:spPr>
        <p:txBody>
          <a:bodyPr/>
          <a:lstStyle/>
          <a:p>
            <a:pPr algn="l"/>
            <a:r>
              <a:rPr lang="en-NZ" sz="3600" b="1" dirty="0" smtClean="0">
                <a:solidFill>
                  <a:srgbClr val="009AC7"/>
                </a:solidFill>
                <a:latin typeface="Verdana"/>
                <a:cs typeface="Verdana"/>
              </a:rPr>
              <a:t>Results</a:t>
            </a:r>
            <a:endParaRPr lang="en-NZ" dirty="0"/>
          </a:p>
        </p:txBody>
      </p:sp>
      <p:graphicFrame>
        <p:nvGraphicFramePr>
          <p:cNvPr id="24" name="Diagram 23"/>
          <p:cNvGraphicFramePr/>
          <p:nvPr>
            <p:extLst/>
          </p:nvPr>
        </p:nvGraphicFramePr>
        <p:xfrm>
          <a:off x="827584" y="1986535"/>
          <a:ext cx="7524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6891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44578664"/>
              </p:ext>
            </p:extLst>
          </p:nvPr>
        </p:nvGraphicFramePr>
        <p:xfrm>
          <a:off x="271460" y="2102879"/>
          <a:ext cx="8601081" cy="3487946"/>
        </p:xfrm>
        <a:graphic>
          <a:graphicData uri="http://schemas.openxmlformats.org/drawingml/2006/table">
            <a:tbl>
              <a:tblPr firstRow="1" bandRow="1">
                <a:tableStyleId>{5C22544A-7EE6-4342-B048-85BDC9FD1C3A}</a:tableStyleId>
              </a:tblPr>
              <a:tblGrid>
                <a:gridCol w="4229100">
                  <a:extLst>
                    <a:ext uri="{9D8B030D-6E8A-4147-A177-3AD203B41FA5}">
                      <a16:colId xmlns="" xmlns:a16="http://schemas.microsoft.com/office/drawing/2014/main" val="20000"/>
                    </a:ext>
                  </a:extLst>
                </a:gridCol>
                <a:gridCol w="1457327">
                  <a:extLst>
                    <a:ext uri="{9D8B030D-6E8A-4147-A177-3AD203B41FA5}">
                      <a16:colId xmlns="" xmlns:a16="http://schemas.microsoft.com/office/drawing/2014/main" val="20001"/>
                    </a:ext>
                  </a:extLst>
                </a:gridCol>
                <a:gridCol w="1457327">
                  <a:extLst>
                    <a:ext uri="{9D8B030D-6E8A-4147-A177-3AD203B41FA5}">
                      <a16:colId xmlns="" xmlns:a16="http://schemas.microsoft.com/office/drawing/2014/main" val="20002"/>
                    </a:ext>
                  </a:extLst>
                </a:gridCol>
                <a:gridCol w="1457327">
                  <a:extLst>
                    <a:ext uri="{9D8B030D-6E8A-4147-A177-3AD203B41FA5}">
                      <a16:colId xmlns="" xmlns:a16="http://schemas.microsoft.com/office/drawing/2014/main" val="20003"/>
                    </a:ext>
                  </a:extLst>
                </a:gridCol>
              </a:tblGrid>
              <a:tr h="498278">
                <a:tc>
                  <a:txBody>
                    <a:bodyPr/>
                    <a:lstStyle/>
                    <a:p>
                      <a:r>
                        <a:rPr lang="en-NZ" sz="1200" dirty="0" smtClean="0"/>
                        <a:t>Scenario</a:t>
                      </a:r>
                      <a:endParaRPr lang="en-NZ" sz="1200" dirty="0"/>
                    </a:p>
                  </a:txBody>
                  <a:tcPr/>
                </a:tc>
                <a:tc>
                  <a:txBody>
                    <a:bodyPr/>
                    <a:lstStyle/>
                    <a:p>
                      <a:r>
                        <a:rPr lang="en-NZ" sz="1200" dirty="0" smtClean="0"/>
                        <a:t>Dextrose Gel</a:t>
                      </a:r>
                      <a:br>
                        <a:rPr lang="en-NZ" sz="1200" dirty="0" smtClean="0"/>
                      </a:br>
                      <a:r>
                        <a:rPr lang="en-NZ" sz="1200" dirty="0" smtClean="0"/>
                        <a:t>(SD)</a:t>
                      </a:r>
                      <a:endParaRPr lang="en-NZ" sz="1200" dirty="0"/>
                    </a:p>
                  </a:txBody>
                  <a:tcPr/>
                </a:tc>
                <a:tc>
                  <a:txBody>
                    <a:bodyPr/>
                    <a:lstStyle/>
                    <a:p>
                      <a:r>
                        <a:rPr lang="en-NZ" sz="1200" dirty="0" smtClean="0"/>
                        <a:t>Placebo</a:t>
                      </a:r>
                      <a:br>
                        <a:rPr lang="en-NZ" sz="1200" dirty="0" smtClean="0"/>
                      </a:br>
                      <a:r>
                        <a:rPr lang="en-NZ" sz="1200" dirty="0" smtClean="0"/>
                        <a:t>(SD)</a:t>
                      </a:r>
                      <a:endParaRPr lang="en-NZ" sz="1200" dirty="0"/>
                    </a:p>
                  </a:txBody>
                  <a:tcPr/>
                </a:tc>
                <a:tc>
                  <a:txBody>
                    <a:bodyPr/>
                    <a:lstStyle/>
                    <a:p>
                      <a:r>
                        <a:rPr lang="en-NZ" sz="1200" dirty="0" smtClean="0"/>
                        <a:t>Difference</a:t>
                      </a:r>
                      <a:br>
                        <a:rPr lang="en-NZ" sz="1200" dirty="0" smtClean="0"/>
                      </a:br>
                      <a:r>
                        <a:rPr lang="en-NZ" sz="1200" dirty="0" smtClean="0"/>
                        <a:t>(SD)</a:t>
                      </a:r>
                      <a:endParaRPr lang="en-NZ" sz="1200" dirty="0"/>
                    </a:p>
                  </a:txBody>
                  <a:tcPr/>
                </a:tc>
                <a:extLst>
                  <a:ext uri="{0D108BD9-81ED-4DB2-BD59-A6C34878D82A}">
                    <a16:rowId xmlns="" xmlns:a16="http://schemas.microsoft.com/office/drawing/2014/main" val="10000"/>
                  </a:ext>
                </a:extLst>
              </a:tr>
              <a:tr h="498278">
                <a:tc>
                  <a:txBody>
                    <a:bodyPr/>
                    <a:lstStyle/>
                    <a:p>
                      <a:pPr>
                        <a:lnSpc>
                          <a:spcPct val="100000"/>
                        </a:lnSpc>
                        <a:spcAft>
                          <a:spcPts val="0"/>
                        </a:spcAft>
                      </a:pPr>
                      <a:r>
                        <a:rPr lang="en-NZ" sz="1600" b="1" dirty="0">
                          <a:effectLst/>
                          <a:latin typeface="Calibri"/>
                          <a:ea typeface="Calibri"/>
                          <a:cs typeface="Times New Roman"/>
                        </a:rPr>
                        <a:t>Base case</a:t>
                      </a:r>
                    </a:p>
                  </a:txBody>
                  <a:tcPr marL="68580" marR="68580" marT="0" marB="0"/>
                </a:tc>
                <a:tc>
                  <a:txBody>
                    <a:bodyPr/>
                    <a:lstStyle/>
                    <a:p>
                      <a:pPr>
                        <a:lnSpc>
                          <a:spcPct val="100000"/>
                        </a:lnSpc>
                        <a:spcAft>
                          <a:spcPts val="0"/>
                        </a:spcAft>
                      </a:pPr>
                      <a:r>
                        <a:rPr lang="en-NZ" sz="1600" b="0" dirty="0" smtClean="0">
                          <a:solidFill>
                            <a:schemeClr val="tx1"/>
                          </a:solidFill>
                          <a:effectLst/>
                          <a:latin typeface="Calibri"/>
                          <a:ea typeface="Calibri"/>
                          <a:cs typeface="Times New Roman"/>
                        </a:rPr>
                        <a:t>$6,863</a:t>
                      </a:r>
                      <a:r>
                        <a:rPr lang="en-NZ" sz="1400" b="0" dirty="0" smtClean="0">
                          <a:solidFill>
                            <a:schemeClr val="tx1"/>
                          </a:solidFill>
                          <a:effectLst/>
                          <a:latin typeface="Calibri"/>
                          <a:ea typeface="Calibri"/>
                          <a:cs typeface="Times New Roman"/>
                        </a:rPr>
                        <a:t/>
                      </a:r>
                      <a:br>
                        <a:rPr lang="en-NZ" sz="1400" b="0" dirty="0" smtClean="0">
                          <a:solidFill>
                            <a:schemeClr val="tx1"/>
                          </a:solidFill>
                          <a:effectLst/>
                          <a:latin typeface="Calibri"/>
                          <a:ea typeface="Calibri"/>
                          <a:cs typeface="Times New Roman"/>
                        </a:rPr>
                      </a:br>
                      <a:r>
                        <a:rPr lang="en-NZ" sz="1200" b="0" dirty="0" smtClean="0">
                          <a:solidFill>
                            <a:schemeClr val="tx1"/>
                          </a:solidFill>
                          <a:effectLst/>
                          <a:latin typeface="Calibri"/>
                          <a:ea typeface="Calibri"/>
                          <a:cs typeface="Times New Roman"/>
                        </a:rPr>
                        <a:t>($345)</a:t>
                      </a:r>
                      <a:endParaRPr lang="en-NZ" sz="1400" b="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0" dirty="0" smtClean="0">
                          <a:effectLst/>
                          <a:latin typeface="Calibri"/>
                          <a:ea typeface="Calibri"/>
                          <a:cs typeface="Times New Roman"/>
                        </a:rPr>
                        <a:t>$8,178</a:t>
                      </a:r>
                      <a:r>
                        <a:rPr lang="en-NZ" sz="1400" b="0" dirty="0" smtClean="0">
                          <a:effectLst/>
                          <a:latin typeface="Calibri"/>
                          <a:ea typeface="Calibri"/>
                          <a:cs typeface="Times New Roman"/>
                        </a:rPr>
                        <a:t/>
                      </a:r>
                      <a:br>
                        <a:rPr lang="en-NZ" sz="1400" b="0" dirty="0" smtClean="0">
                          <a:effectLst/>
                          <a:latin typeface="Calibri"/>
                          <a:ea typeface="Calibri"/>
                          <a:cs typeface="Times New Roman"/>
                        </a:rPr>
                      </a:br>
                      <a:r>
                        <a:rPr lang="en-NZ" sz="1200" b="0" dirty="0" smtClean="0">
                          <a:effectLst/>
                          <a:latin typeface="Calibri"/>
                          <a:ea typeface="Calibri"/>
                          <a:cs typeface="Times New Roman"/>
                        </a:rPr>
                        <a:t>($411)</a:t>
                      </a:r>
                      <a:endParaRPr lang="en-NZ" sz="1200" b="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1" dirty="0" smtClean="0">
                          <a:effectLst/>
                          <a:latin typeface="Calibri"/>
                          <a:ea typeface="Calibri"/>
                          <a:cs typeface="Times New Roman"/>
                        </a:rPr>
                        <a:t>$1,314</a:t>
                      </a:r>
                      <a:r>
                        <a:rPr lang="en-NZ" sz="1400" b="1" dirty="0" smtClean="0">
                          <a:effectLst/>
                          <a:latin typeface="Calibri"/>
                          <a:ea typeface="Calibri"/>
                          <a:cs typeface="Times New Roman"/>
                        </a:rPr>
                        <a:t/>
                      </a:r>
                      <a:br>
                        <a:rPr lang="en-NZ" sz="1400" b="1" dirty="0" smtClean="0">
                          <a:effectLst/>
                          <a:latin typeface="Calibri"/>
                          <a:ea typeface="Calibri"/>
                          <a:cs typeface="Times New Roman"/>
                        </a:rPr>
                      </a:br>
                      <a:r>
                        <a:rPr lang="en-NZ" sz="1200" b="0" dirty="0" smtClean="0">
                          <a:effectLst/>
                          <a:latin typeface="Calibri"/>
                          <a:ea typeface="Calibri"/>
                          <a:cs typeface="Times New Roman"/>
                        </a:rPr>
                        <a:t>($535)</a:t>
                      </a:r>
                      <a:endParaRPr lang="en-NZ" sz="12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498278">
                <a:tc>
                  <a:txBody>
                    <a:bodyPr/>
                    <a:lstStyle/>
                    <a:p>
                      <a:pPr>
                        <a:lnSpc>
                          <a:spcPct val="100000"/>
                        </a:lnSpc>
                        <a:spcAft>
                          <a:spcPts val="0"/>
                        </a:spcAft>
                      </a:pPr>
                      <a:endParaRPr lang="en-NZ" sz="1600" dirty="0">
                        <a:effectLst/>
                        <a:latin typeface="Calibri"/>
                        <a:ea typeface="Calibri"/>
                        <a:cs typeface="Times New Roman"/>
                      </a:endParaRPr>
                    </a:p>
                  </a:txBody>
                  <a:tcPr marL="68580" marR="68580" marT="0" marB="0"/>
                </a:tc>
                <a:tc>
                  <a:txBody>
                    <a:bodyPr/>
                    <a:lstStyle/>
                    <a:p>
                      <a:pPr>
                        <a:lnSpc>
                          <a:spcPct val="100000"/>
                        </a:lnSpc>
                        <a:spcAft>
                          <a:spcPts val="0"/>
                        </a:spcAft>
                      </a:pP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endParaRPr lang="en-NZ" sz="16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498278">
                <a:tc>
                  <a:txBody>
                    <a:bodyPr/>
                    <a:lstStyle/>
                    <a:p>
                      <a:pPr>
                        <a:lnSpc>
                          <a:spcPct val="100000"/>
                        </a:lnSpc>
                        <a:spcAft>
                          <a:spcPts val="0"/>
                        </a:spcAft>
                      </a:pPr>
                      <a:endParaRPr lang="en-NZ" sz="1600" dirty="0">
                        <a:effectLst/>
                        <a:latin typeface="Calibri"/>
                        <a:ea typeface="Calibri"/>
                        <a:cs typeface="Times New Roman"/>
                      </a:endParaRPr>
                    </a:p>
                  </a:txBody>
                  <a:tcPr marL="68580" marR="68580" marT="0" marB="0"/>
                </a:tc>
                <a:tc>
                  <a:txBody>
                    <a:bodyPr/>
                    <a:lstStyle/>
                    <a:p>
                      <a:pPr>
                        <a:lnSpc>
                          <a:spcPct val="100000"/>
                        </a:lnSpc>
                        <a:spcAft>
                          <a:spcPts val="0"/>
                        </a:spcAft>
                      </a:pP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endParaRPr lang="en-NZ" sz="16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498278">
                <a:tc>
                  <a:txBody>
                    <a:bodyPr/>
                    <a:lstStyle/>
                    <a:p>
                      <a:pPr>
                        <a:lnSpc>
                          <a:spcPct val="100000"/>
                        </a:lnSpc>
                        <a:spcAft>
                          <a:spcPts val="0"/>
                        </a:spcAft>
                      </a:pPr>
                      <a:endParaRPr lang="en-NZ" sz="1600" dirty="0">
                        <a:effectLst/>
                        <a:latin typeface="Calibri"/>
                        <a:ea typeface="Calibri"/>
                        <a:cs typeface="Times New Roman"/>
                      </a:endParaRPr>
                    </a:p>
                  </a:txBody>
                  <a:tcPr marL="68580" marR="68580" marT="0" marB="0"/>
                </a:tc>
                <a:tc>
                  <a:txBody>
                    <a:bodyPr/>
                    <a:lstStyle/>
                    <a:p>
                      <a:pPr>
                        <a:lnSpc>
                          <a:spcPct val="100000"/>
                        </a:lnSpc>
                        <a:spcAft>
                          <a:spcPts val="0"/>
                        </a:spcAft>
                      </a:pP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endParaRPr lang="en-NZ" sz="16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498278">
                <a:tc>
                  <a:txBody>
                    <a:bodyPr/>
                    <a:lstStyle/>
                    <a:p>
                      <a:pPr>
                        <a:lnSpc>
                          <a:spcPct val="100000"/>
                        </a:lnSpc>
                        <a:spcAft>
                          <a:spcPts val="0"/>
                        </a:spcAft>
                      </a:pPr>
                      <a:endParaRPr lang="en-NZ" sz="1600" dirty="0">
                        <a:effectLst/>
                        <a:latin typeface="Calibri"/>
                        <a:ea typeface="Calibri"/>
                        <a:cs typeface="Times New Roman"/>
                      </a:endParaRPr>
                    </a:p>
                  </a:txBody>
                  <a:tcPr marL="68580" marR="68580" marT="0" marB="0"/>
                </a:tc>
                <a:tc>
                  <a:txBody>
                    <a:bodyPr/>
                    <a:lstStyle/>
                    <a:p>
                      <a:pPr>
                        <a:lnSpc>
                          <a:spcPct val="100000"/>
                        </a:lnSpc>
                        <a:spcAft>
                          <a:spcPts val="0"/>
                        </a:spcAft>
                      </a:pP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endParaRPr lang="en-NZ" sz="16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498278">
                <a:tc>
                  <a:txBody>
                    <a:bodyPr/>
                    <a:lstStyle/>
                    <a:p>
                      <a:pPr>
                        <a:lnSpc>
                          <a:spcPct val="100000"/>
                        </a:lnSpc>
                        <a:spcAft>
                          <a:spcPts val="0"/>
                        </a:spcAft>
                      </a:pPr>
                      <a:endParaRPr lang="en-NZ" sz="1600" dirty="0">
                        <a:effectLst/>
                        <a:latin typeface="Calibri"/>
                        <a:ea typeface="Calibri"/>
                        <a:cs typeface="Times New Roman"/>
                      </a:endParaRPr>
                    </a:p>
                  </a:txBody>
                  <a:tcPr marL="68580" marR="68580" marT="0" marB="0"/>
                </a:tc>
                <a:tc>
                  <a:txBody>
                    <a:bodyPr/>
                    <a:lstStyle/>
                    <a:p>
                      <a:pPr>
                        <a:lnSpc>
                          <a:spcPct val="100000"/>
                        </a:lnSpc>
                        <a:spcAft>
                          <a:spcPts val="0"/>
                        </a:spcAft>
                      </a:pPr>
                      <a:endParaRPr lang="en-NZ" sz="1200" b="0" dirty="0">
                        <a:effectLst/>
                        <a:latin typeface="Calibri"/>
                        <a:ea typeface="Calibri"/>
                        <a:cs typeface="Times New Roman"/>
                      </a:endParaRPr>
                    </a:p>
                  </a:txBody>
                  <a:tcPr marL="68580" marR="68580" marT="0" marB="0"/>
                </a:tc>
                <a:tc>
                  <a:txBody>
                    <a:bodyPr/>
                    <a:lstStyle/>
                    <a:p>
                      <a:pPr>
                        <a:lnSpc>
                          <a:spcPct val="100000"/>
                        </a:lnSpc>
                        <a:spcAft>
                          <a:spcPts val="0"/>
                        </a:spcAft>
                      </a:pP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endParaRPr lang="en-NZ" sz="16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bl>
          </a:graphicData>
        </a:graphic>
      </p:graphicFrame>
      <p:sp>
        <p:nvSpPr>
          <p:cNvPr id="5" name="Title 2"/>
          <p:cNvSpPr txBox="1">
            <a:spLocks/>
          </p:cNvSpPr>
          <p:nvPr/>
        </p:nvSpPr>
        <p:spPr>
          <a:xfrm>
            <a:off x="677866" y="1167920"/>
            <a:ext cx="4370400" cy="65669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NZ" sz="3600" b="1" dirty="0" smtClean="0">
                <a:solidFill>
                  <a:srgbClr val="009AC7"/>
                </a:solidFill>
                <a:latin typeface="Verdana"/>
                <a:cs typeface="Verdana"/>
              </a:rPr>
              <a:t>Results</a:t>
            </a:r>
            <a:endParaRPr lang="en-NZ" dirty="0"/>
          </a:p>
        </p:txBody>
      </p:sp>
    </p:spTree>
    <p:extLst>
      <p:ext uri="{BB962C8B-B14F-4D97-AF65-F5344CB8AC3E}">
        <p14:creationId xmlns:p14="http://schemas.microsoft.com/office/powerpoint/2010/main" val="3646927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93349746"/>
              </p:ext>
            </p:extLst>
          </p:nvPr>
        </p:nvGraphicFramePr>
        <p:xfrm>
          <a:off x="271460" y="2102879"/>
          <a:ext cx="8601081" cy="3487946"/>
        </p:xfrm>
        <a:graphic>
          <a:graphicData uri="http://schemas.openxmlformats.org/drawingml/2006/table">
            <a:tbl>
              <a:tblPr firstRow="1" bandRow="1">
                <a:tableStyleId>{5C22544A-7EE6-4342-B048-85BDC9FD1C3A}</a:tableStyleId>
              </a:tblPr>
              <a:tblGrid>
                <a:gridCol w="4229100">
                  <a:extLst>
                    <a:ext uri="{9D8B030D-6E8A-4147-A177-3AD203B41FA5}">
                      <a16:colId xmlns="" xmlns:a16="http://schemas.microsoft.com/office/drawing/2014/main" val="20000"/>
                    </a:ext>
                  </a:extLst>
                </a:gridCol>
                <a:gridCol w="1457327">
                  <a:extLst>
                    <a:ext uri="{9D8B030D-6E8A-4147-A177-3AD203B41FA5}">
                      <a16:colId xmlns="" xmlns:a16="http://schemas.microsoft.com/office/drawing/2014/main" val="20001"/>
                    </a:ext>
                  </a:extLst>
                </a:gridCol>
                <a:gridCol w="1457327">
                  <a:extLst>
                    <a:ext uri="{9D8B030D-6E8A-4147-A177-3AD203B41FA5}">
                      <a16:colId xmlns="" xmlns:a16="http://schemas.microsoft.com/office/drawing/2014/main" val="20002"/>
                    </a:ext>
                  </a:extLst>
                </a:gridCol>
                <a:gridCol w="1457327">
                  <a:extLst>
                    <a:ext uri="{9D8B030D-6E8A-4147-A177-3AD203B41FA5}">
                      <a16:colId xmlns="" xmlns:a16="http://schemas.microsoft.com/office/drawing/2014/main" val="20003"/>
                    </a:ext>
                  </a:extLst>
                </a:gridCol>
              </a:tblGrid>
              <a:tr h="498278">
                <a:tc>
                  <a:txBody>
                    <a:bodyPr/>
                    <a:lstStyle/>
                    <a:p>
                      <a:r>
                        <a:rPr lang="en-NZ" sz="1200" dirty="0" smtClean="0"/>
                        <a:t>Scenario</a:t>
                      </a:r>
                      <a:endParaRPr lang="en-NZ" sz="1200" dirty="0"/>
                    </a:p>
                  </a:txBody>
                  <a:tcPr/>
                </a:tc>
                <a:tc>
                  <a:txBody>
                    <a:bodyPr/>
                    <a:lstStyle/>
                    <a:p>
                      <a:r>
                        <a:rPr lang="en-NZ" sz="1200" dirty="0" smtClean="0"/>
                        <a:t>Dextrose Gel</a:t>
                      </a:r>
                      <a:br>
                        <a:rPr lang="en-NZ" sz="1200" dirty="0" smtClean="0"/>
                      </a:br>
                      <a:r>
                        <a:rPr lang="en-NZ" sz="1200" dirty="0" smtClean="0"/>
                        <a:t>(SD)</a:t>
                      </a:r>
                      <a:endParaRPr lang="en-NZ" sz="1200" dirty="0"/>
                    </a:p>
                  </a:txBody>
                  <a:tcPr/>
                </a:tc>
                <a:tc>
                  <a:txBody>
                    <a:bodyPr/>
                    <a:lstStyle/>
                    <a:p>
                      <a:r>
                        <a:rPr lang="en-NZ" sz="1200" dirty="0" smtClean="0"/>
                        <a:t>Placebo</a:t>
                      </a:r>
                      <a:br>
                        <a:rPr lang="en-NZ" sz="1200" dirty="0" smtClean="0"/>
                      </a:br>
                      <a:r>
                        <a:rPr lang="en-NZ" sz="1200" dirty="0" smtClean="0"/>
                        <a:t>(SD)</a:t>
                      </a:r>
                      <a:endParaRPr lang="en-NZ" sz="1200" dirty="0"/>
                    </a:p>
                  </a:txBody>
                  <a:tcPr/>
                </a:tc>
                <a:tc>
                  <a:txBody>
                    <a:bodyPr/>
                    <a:lstStyle/>
                    <a:p>
                      <a:r>
                        <a:rPr lang="en-NZ" sz="1200" dirty="0" smtClean="0"/>
                        <a:t>Difference</a:t>
                      </a:r>
                      <a:br>
                        <a:rPr lang="en-NZ" sz="1200" dirty="0" smtClean="0"/>
                      </a:br>
                      <a:r>
                        <a:rPr lang="en-NZ" sz="1200" dirty="0" smtClean="0"/>
                        <a:t>(SD)</a:t>
                      </a:r>
                      <a:endParaRPr lang="en-NZ" sz="1200" dirty="0"/>
                    </a:p>
                  </a:txBody>
                  <a:tcPr/>
                </a:tc>
                <a:extLst>
                  <a:ext uri="{0D108BD9-81ED-4DB2-BD59-A6C34878D82A}">
                    <a16:rowId xmlns="" xmlns:a16="http://schemas.microsoft.com/office/drawing/2014/main" val="10000"/>
                  </a:ext>
                </a:extLst>
              </a:tr>
              <a:tr h="498278">
                <a:tc>
                  <a:txBody>
                    <a:bodyPr/>
                    <a:lstStyle/>
                    <a:p>
                      <a:pPr>
                        <a:lnSpc>
                          <a:spcPct val="100000"/>
                        </a:lnSpc>
                        <a:spcAft>
                          <a:spcPts val="0"/>
                        </a:spcAft>
                      </a:pPr>
                      <a:r>
                        <a:rPr lang="en-NZ" sz="1600" b="1" dirty="0">
                          <a:effectLst/>
                          <a:latin typeface="Calibri"/>
                          <a:ea typeface="Calibri"/>
                          <a:cs typeface="Times New Roman"/>
                        </a:rPr>
                        <a:t>Base case</a:t>
                      </a:r>
                    </a:p>
                  </a:txBody>
                  <a:tcPr marL="68580" marR="68580" marT="0" marB="0"/>
                </a:tc>
                <a:tc>
                  <a:txBody>
                    <a:bodyPr/>
                    <a:lstStyle/>
                    <a:p>
                      <a:pPr>
                        <a:lnSpc>
                          <a:spcPct val="100000"/>
                        </a:lnSpc>
                        <a:spcAft>
                          <a:spcPts val="0"/>
                        </a:spcAft>
                      </a:pPr>
                      <a:r>
                        <a:rPr lang="en-NZ" sz="1600" b="0" dirty="0" smtClean="0">
                          <a:solidFill>
                            <a:schemeClr val="tx1"/>
                          </a:solidFill>
                          <a:effectLst/>
                          <a:latin typeface="Calibri"/>
                          <a:ea typeface="Calibri"/>
                          <a:cs typeface="Times New Roman"/>
                        </a:rPr>
                        <a:t>$6,863</a:t>
                      </a:r>
                      <a:r>
                        <a:rPr lang="en-NZ" sz="1400" b="0" dirty="0" smtClean="0">
                          <a:solidFill>
                            <a:schemeClr val="tx1"/>
                          </a:solidFill>
                          <a:effectLst/>
                          <a:latin typeface="Calibri"/>
                          <a:ea typeface="Calibri"/>
                          <a:cs typeface="Times New Roman"/>
                        </a:rPr>
                        <a:t/>
                      </a:r>
                      <a:br>
                        <a:rPr lang="en-NZ" sz="1400" b="0" dirty="0" smtClean="0">
                          <a:solidFill>
                            <a:schemeClr val="tx1"/>
                          </a:solidFill>
                          <a:effectLst/>
                          <a:latin typeface="Calibri"/>
                          <a:ea typeface="Calibri"/>
                          <a:cs typeface="Times New Roman"/>
                        </a:rPr>
                      </a:br>
                      <a:r>
                        <a:rPr lang="en-NZ" sz="1200" b="0" dirty="0" smtClean="0">
                          <a:solidFill>
                            <a:schemeClr val="tx1"/>
                          </a:solidFill>
                          <a:effectLst/>
                          <a:latin typeface="Calibri"/>
                          <a:ea typeface="Calibri"/>
                          <a:cs typeface="Times New Roman"/>
                        </a:rPr>
                        <a:t>($345)</a:t>
                      </a:r>
                      <a:endParaRPr lang="en-NZ" sz="1400" b="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0" dirty="0" smtClean="0">
                          <a:effectLst/>
                          <a:latin typeface="Calibri"/>
                          <a:ea typeface="Calibri"/>
                          <a:cs typeface="Times New Roman"/>
                        </a:rPr>
                        <a:t>$8,178</a:t>
                      </a:r>
                      <a:r>
                        <a:rPr lang="en-NZ" sz="1400" b="0" dirty="0" smtClean="0">
                          <a:effectLst/>
                          <a:latin typeface="Calibri"/>
                          <a:ea typeface="Calibri"/>
                          <a:cs typeface="Times New Roman"/>
                        </a:rPr>
                        <a:t/>
                      </a:r>
                      <a:br>
                        <a:rPr lang="en-NZ" sz="1400" b="0" dirty="0" smtClean="0">
                          <a:effectLst/>
                          <a:latin typeface="Calibri"/>
                          <a:ea typeface="Calibri"/>
                          <a:cs typeface="Times New Roman"/>
                        </a:rPr>
                      </a:br>
                      <a:r>
                        <a:rPr lang="en-NZ" sz="1200" b="0" dirty="0" smtClean="0">
                          <a:effectLst/>
                          <a:latin typeface="Calibri"/>
                          <a:ea typeface="Calibri"/>
                          <a:cs typeface="Times New Roman"/>
                        </a:rPr>
                        <a:t>($411)</a:t>
                      </a:r>
                      <a:endParaRPr lang="en-NZ" sz="1200" b="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1" dirty="0" smtClean="0">
                          <a:effectLst/>
                          <a:latin typeface="Calibri"/>
                          <a:ea typeface="Calibri"/>
                          <a:cs typeface="Times New Roman"/>
                        </a:rPr>
                        <a:t>$1,314</a:t>
                      </a:r>
                      <a:r>
                        <a:rPr lang="en-NZ" sz="1400" b="1" dirty="0" smtClean="0">
                          <a:effectLst/>
                          <a:latin typeface="Calibri"/>
                          <a:ea typeface="Calibri"/>
                          <a:cs typeface="Times New Roman"/>
                        </a:rPr>
                        <a:t/>
                      </a:r>
                      <a:br>
                        <a:rPr lang="en-NZ" sz="1400" b="1" dirty="0" smtClean="0">
                          <a:effectLst/>
                          <a:latin typeface="Calibri"/>
                          <a:ea typeface="Calibri"/>
                          <a:cs typeface="Times New Roman"/>
                        </a:rPr>
                      </a:br>
                      <a:r>
                        <a:rPr lang="en-NZ" sz="1200" b="0" dirty="0" smtClean="0">
                          <a:effectLst/>
                          <a:latin typeface="Calibri"/>
                          <a:ea typeface="Calibri"/>
                          <a:cs typeface="Times New Roman"/>
                        </a:rPr>
                        <a:t>($535)</a:t>
                      </a:r>
                      <a:endParaRPr lang="en-NZ" sz="12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498278">
                <a:tc>
                  <a:txBody>
                    <a:bodyPr/>
                    <a:lstStyle/>
                    <a:p>
                      <a:pPr>
                        <a:lnSpc>
                          <a:spcPct val="100000"/>
                        </a:lnSpc>
                        <a:spcAft>
                          <a:spcPts val="0"/>
                        </a:spcAft>
                      </a:pPr>
                      <a:r>
                        <a:rPr lang="en-NZ" sz="1600" dirty="0">
                          <a:effectLst/>
                          <a:latin typeface="Calibri"/>
                          <a:ea typeface="Calibri"/>
                          <a:cs typeface="Times New Roman"/>
                        </a:rPr>
                        <a:t>Caesarean section rate reduced to 20%</a:t>
                      </a:r>
                    </a:p>
                  </a:txBody>
                  <a:tcPr marL="68580" marR="68580" marT="0" marB="0"/>
                </a:tc>
                <a:tc>
                  <a:txBody>
                    <a:bodyPr/>
                    <a:lstStyle/>
                    <a:p>
                      <a:pPr>
                        <a:lnSpc>
                          <a:spcPct val="100000"/>
                        </a:lnSpc>
                        <a:spcAft>
                          <a:spcPts val="0"/>
                        </a:spcAft>
                      </a:pPr>
                      <a:r>
                        <a:rPr lang="en-NZ" sz="1600" b="0" dirty="0" smtClean="0">
                          <a:solidFill>
                            <a:schemeClr val="tx1"/>
                          </a:solidFill>
                          <a:effectLst/>
                          <a:latin typeface="Calibri"/>
                          <a:ea typeface="Calibri"/>
                          <a:cs typeface="Times New Roman"/>
                        </a:rPr>
                        <a:t>$6,125</a:t>
                      </a:r>
                      <a:br>
                        <a:rPr lang="en-NZ" sz="1600" b="0" dirty="0" smtClean="0">
                          <a:solidFill>
                            <a:schemeClr val="tx1"/>
                          </a:solidFill>
                          <a:effectLst/>
                          <a:latin typeface="Calibri"/>
                          <a:ea typeface="Calibri"/>
                          <a:cs typeface="Times New Roman"/>
                        </a:rPr>
                      </a:br>
                      <a:r>
                        <a:rPr lang="en-NZ" sz="1200" b="0" dirty="0" smtClean="0">
                          <a:solidFill>
                            <a:schemeClr val="tx1"/>
                          </a:solidFill>
                          <a:effectLst/>
                          <a:latin typeface="Calibri"/>
                          <a:ea typeface="Calibri"/>
                          <a:cs typeface="Times New Roman"/>
                        </a:rPr>
                        <a:t>($317)</a:t>
                      </a: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0" dirty="0" smtClean="0">
                          <a:effectLst/>
                          <a:latin typeface="Calibri"/>
                          <a:ea typeface="Calibri"/>
                          <a:cs typeface="Times New Roman"/>
                        </a:rPr>
                        <a:t>$7,713</a:t>
                      </a:r>
                      <a:br>
                        <a:rPr lang="en-NZ" sz="1600" b="0" dirty="0" smtClean="0">
                          <a:effectLst/>
                          <a:latin typeface="Calibri"/>
                          <a:ea typeface="Calibri"/>
                          <a:cs typeface="Times New Roman"/>
                        </a:rPr>
                      </a:br>
                      <a:r>
                        <a:rPr lang="en-NZ" sz="1200" b="0" dirty="0" smtClean="0">
                          <a:effectLst/>
                          <a:latin typeface="Calibri"/>
                          <a:ea typeface="Calibri"/>
                          <a:cs typeface="Times New Roman"/>
                        </a:rPr>
                        <a:t>($431)</a:t>
                      </a: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1" dirty="0" smtClean="0">
                          <a:effectLst/>
                          <a:latin typeface="Calibri"/>
                          <a:ea typeface="Calibri"/>
                          <a:cs typeface="Times New Roman"/>
                        </a:rPr>
                        <a:t>$1,587</a:t>
                      </a:r>
                      <a:br>
                        <a:rPr lang="en-NZ" sz="1600" b="1" dirty="0" smtClean="0">
                          <a:effectLst/>
                          <a:latin typeface="Calibri"/>
                          <a:ea typeface="Calibri"/>
                          <a:cs typeface="Times New Roman"/>
                        </a:rPr>
                      </a:br>
                      <a:r>
                        <a:rPr lang="en-NZ" sz="1200" b="0" dirty="0" smtClean="0">
                          <a:effectLst/>
                          <a:latin typeface="Calibri"/>
                          <a:ea typeface="Calibri"/>
                          <a:cs typeface="Times New Roman"/>
                        </a:rPr>
                        <a:t>($538)</a:t>
                      </a:r>
                      <a:endParaRPr lang="en-NZ" sz="16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498278">
                <a:tc>
                  <a:txBody>
                    <a:bodyPr/>
                    <a:lstStyle/>
                    <a:p>
                      <a:pPr>
                        <a:lnSpc>
                          <a:spcPct val="100000"/>
                        </a:lnSpc>
                        <a:spcAft>
                          <a:spcPts val="0"/>
                        </a:spcAft>
                      </a:pPr>
                      <a:r>
                        <a:rPr lang="en-NZ" sz="1600" dirty="0">
                          <a:effectLst/>
                          <a:latin typeface="Calibri"/>
                          <a:ea typeface="Calibri"/>
                          <a:cs typeface="Times New Roman"/>
                        </a:rPr>
                        <a:t>Dextrose gel dose cost reduced to </a:t>
                      </a:r>
                      <a:r>
                        <a:rPr lang="en-NZ" sz="1600" dirty="0" smtClean="0">
                          <a:effectLst/>
                          <a:latin typeface="Calibri"/>
                          <a:ea typeface="Calibri"/>
                          <a:cs typeface="Times New Roman"/>
                        </a:rPr>
                        <a:t>$1.29</a:t>
                      </a:r>
                      <a:br>
                        <a:rPr lang="en-NZ" sz="1600" dirty="0" smtClean="0">
                          <a:effectLst/>
                          <a:latin typeface="Calibri"/>
                          <a:ea typeface="Calibri"/>
                          <a:cs typeface="Times New Roman"/>
                        </a:rPr>
                      </a:br>
                      <a:r>
                        <a:rPr lang="en-NZ" sz="1600" dirty="0" smtClean="0">
                          <a:effectLst/>
                          <a:latin typeface="Calibri"/>
                          <a:ea typeface="Calibri"/>
                          <a:cs typeface="Times New Roman"/>
                        </a:rPr>
                        <a:t>Maximum doses per container</a:t>
                      </a:r>
                      <a:endParaRPr lang="en-NZ" sz="160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0" dirty="0" smtClean="0">
                          <a:solidFill>
                            <a:schemeClr val="tx1"/>
                          </a:solidFill>
                          <a:effectLst/>
                          <a:latin typeface="Calibri"/>
                          <a:ea typeface="Calibri"/>
                          <a:cs typeface="Times New Roman"/>
                        </a:rPr>
                        <a:t>$6,803</a:t>
                      </a:r>
                      <a:br>
                        <a:rPr lang="en-NZ" sz="1600" b="0" dirty="0" smtClean="0">
                          <a:solidFill>
                            <a:schemeClr val="tx1"/>
                          </a:solidFill>
                          <a:effectLst/>
                          <a:latin typeface="Calibri"/>
                          <a:ea typeface="Calibri"/>
                          <a:cs typeface="Times New Roman"/>
                        </a:rPr>
                      </a:br>
                      <a:r>
                        <a:rPr lang="en-NZ" sz="1200" b="0" dirty="0" smtClean="0">
                          <a:solidFill>
                            <a:schemeClr val="tx1"/>
                          </a:solidFill>
                          <a:effectLst/>
                          <a:latin typeface="Calibri"/>
                          <a:ea typeface="Calibri"/>
                          <a:cs typeface="Times New Roman"/>
                        </a:rPr>
                        <a:t>($347)</a:t>
                      </a: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0" dirty="0" smtClean="0">
                          <a:effectLst/>
                          <a:latin typeface="Calibri"/>
                          <a:ea typeface="Calibri"/>
                          <a:cs typeface="Times New Roman"/>
                        </a:rPr>
                        <a:t>$8,156</a:t>
                      </a:r>
                      <a:br>
                        <a:rPr lang="en-NZ" sz="1600" b="0" dirty="0" smtClean="0">
                          <a:effectLst/>
                          <a:latin typeface="Calibri"/>
                          <a:ea typeface="Calibri"/>
                          <a:cs typeface="Times New Roman"/>
                        </a:rPr>
                      </a:br>
                      <a:r>
                        <a:rPr lang="en-NZ" sz="1200" b="0" dirty="0" smtClean="0">
                          <a:effectLst/>
                          <a:latin typeface="Calibri"/>
                          <a:ea typeface="Calibri"/>
                          <a:cs typeface="Times New Roman"/>
                        </a:rPr>
                        <a:t>($406)</a:t>
                      </a: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1" dirty="0" smtClean="0">
                          <a:effectLst/>
                          <a:latin typeface="Calibri"/>
                          <a:ea typeface="Calibri"/>
                          <a:cs typeface="Times New Roman"/>
                        </a:rPr>
                        <a:t>$1,352</a:t>
                      </a:r>
                      <a:br>
                        <a:rPr lang="en-NZ" sz="1600" b="1" dirty="0" smtClean="0">
                          <a:effectLst/>
                          <a:latin typeface="Calibri"/>
                          <a:ea typeface="Calibri"/>
                          <a:cs typeface="Times New Roman"/>
                        </a:rPr>
                      </a:br>
                      <a:r>
                        <a:rPr lang="en-NZ" sz="1200" b="0" dirty="0" smtClean="0">
                          <a:effectLst/>
                          <a:latin typeface="Calibri"/>
                          <a:ea typeface="Calibri"/>
                          <a:cs typeface="Times New Roman"/>
                        </a:rPr>
                        <a:t>($539)</a:t>
                      </a:r>
                      <a:endParaRPr lang="en-NZ" sz="16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498278">
                <a:tc>
                  <a:txBody>
                    <a:bodyPr/>
                    <a:lstStyle/>
                    <a:p>
                      <a:pPr>
                        <a:lnSpc>
                          <a:spcPct val="100000"/>
                        </a:lnSpc>
                        <a:spcAft>
                          <a:spcPts val="0"/>
                        </a:spcAft>
                      </a:pPr>
                      <a:r>
                        <a:rPr lang="en-NZ" sz="1600" dirty="0">
                          <a:effectLst/>
                          <a:latin typeface="Calibri"/>
                          <a:ea typeface="Calibri"/>
                          <a:cs typeface="Times New Roman"/>
                        </a:rPr>
                        <a:t>Dextrose gel dose cost increased to </a:t>
                      </a:r>
                      <a:r>
                        <a:rPr lang="en-NZ" sz="1600" dirty="0" smtClean="0">
                          <a:effectLst/>
                          <a:latin typeface="Calibri"/>
                          <a:ea typeface="Calibri"/>
                          <a:cs typeface="Times New Roman"/>
                        </a:rPr>
                        <a:t>$86</a:t>
                      </a:r>
                      <a:br>
                        <a:rPr lang="en-NZ" sz="1600" dirty="0" smtClean="0">
                          <a:effectLst/>
                          <a:latin typeface="Calibri"/>
                          <a:ea typeface="Calibri"/>
                          <a:cs typeface="Times New Roman"/>
                        </a:rPr>
                      </a:br>
                      <a:r>
                        <a:rPr lang="en-NZ" sz="1600" dirty="0" smtClean="0">
                          <a:effectLst/>
                          <a:latin typeface="Calibri"/>
                          <a:ea typeface="Calibri"/>
                          <a:cs typeface="Times New Roman"/>
                        </a:rPr>
                        <a:t>Single dose per container</a:t>
                      </a:r>
                      <a:endParaRPr lang="en-NZ" sz="160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0" dirty="0" smtClean="0">
                          <a:solidFill>
                            <a:schemeClr val="tx1"/>
                          </a:solidFill>
                          <a:effectLst/>
                          <a:latin typeface="Calibri"/>
                          <a:ea typeface="Calibri"/>
                          <a:cs typeface="Times New Roman"/>
                        </a:rPr>
                        <a:t>$6,974</a:t>
                      </a:r>
                      <a:br>
                        <a:rPr lang="en-NZ" sz="1600" b="0" dirty="0" smtClean="0">
                          <a:solidFill>
                            <a:schemeClr val="tx1"/>
                          </a:solidFill>
                          <a:effectLst/>
                          <a:latin typeface="Calibri"/>
                          <a:ea typeface="Calibri"/>
                          <a:cs typeface="Times New Roman"/>
                        </a:rPr>
                      </a:br>
                      <a:r>
                        <a:rPr lang="en-NZ" sz="1200" b="0" dirty="0" smtClean="0">
                          <a:solidFill>
                            <a:schemeClr val="tx1"/>
                          </a:solidFill>
                          <a:effectLst/>
                          <a:latin typeface="Calibri"/>
                          <a:ea typeface="Calibri"/>
                          <a:cs typeface="Times New Roman"/>
                        </a:rPr>
                        <a:t>($347)</a:t>
                      </a: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0" dirty="0" smtClean="0">
                          <a:effectLst/>
                          <a:latin typeface="Calibri"/>
                          <a:ea typeface="Calibri"/>
                          <a:cs typeface="Times New Roman"/>
                        </a:rPr>
                        <a:t>$8,178</a:t>
                      </a:r>
                      <a:br>
                        <a:rPr lang="en-NZ" sz="1600" b="0" dirty="0" smtClean="0">
                          <a:effectLst/>
                          <a:latin typeface="Calibri"/>
                          <a:ea typeface="Calibri"/>
                          <a:cs typeface="Times New Roman"/>
                        </a:rPr>
                      </a:br>
                      <a:r>
                        <a:rPr lang="en-NZ" sz="1200" b="0" dirty="0" smtClean="0">
                          <a:effectLst/>
                          <a:latin typeface="Calibri"/>
                          <a:ea typeface="Calibri"/>
                          <a:cs typeface="Times New Roman"/>
                        </a:rPr>
                        <a:t>($408)</a:t>
                      </a: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1" dirty="0" smtClean="0">
                          <a:effectLst/>
                          <a:latin typeface="Calibri"/>
                          <a:ea typeface="Calibri"/>
                          <a:cs typeface="Times New Roman"/>
                        </a:rPr>
                        <a:t>$1,204</a:t>
                      </a:r>
                      <a:br>
                        <a:rPr lang="en-NZ" sz="1600" b="1" dirty="0" smtClean="0">
                          <a:effectLst/>
                          <a:latin typeface="Calibri"/>
                          <a:ea typeface="Calibri"/>
                          <a:cs typeface="Times New Roman"/>
                        </a:rPr>
                      </a:br>
                      <a:r>
                        <a:rPr lang="en-NZ" sz="1200" b="0" dirty="0" smtClean="0">
                          <a:effectLst/>
                          <a:latin typeface="Calibri"/>
                          <a:ea typeface="Calibri"/>
                          <a:cs typeface="Times New Roman"/>
                        </a:rPr>
                        <a:t>($539)</a:t>
                      </a:r>
                      <a:endParaRPr lang="en-NZ" sz="16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498278">
                <a:tc>
                  <a:txBody>
                    <a:bodyPr/>
                    <a:lstStyle/>
                    <a:p>
                      <a:pPr>
                        <a:lnSpc>
                          <a:spcPct val="100000"/>
                        </a:lnSpc>
                        <a:spcAft>
                          <a:spcPts val="0"/>
                        </a:spcAft>
                      </a:pPr>
                      <a:r>
                        <a:rPr lang="en-NZ" sz="1600" dirty="0">
                          <a:effectLst/>
                          <a:latin typeface="Calibri"/>
                          <a:ea typeface="Calibri"/>
                          <a:cs typeface="Times New Roman"/>
                        </a:rPr>
                        <a:t>NICU cost per day decreased to </a:t>
                      </a:r>
                      <a:r>
                        <a:rPr lang="en-NZ" sz="1600" dirty="0" smtClean="0">
                          <a:effectLst/>
                          <a:latin typeface="Calibri"/>
                          <a:ea typeface="Calibri"/>
                          <a:cs typeface="Times New Roman"/>
                        </a:rPr>
                        <a:t>$1,100</a:t>
                      </a:r>
                      <a:endParaRPr lang="en-NZ" sz="160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0" dirty="0" smtClean="0">
                          <a:solidFill>
                            <a:schemeClr val="tx1"/>
                          </a:solidFill>
                          <a:effectLst/>
                          <a:latin typeface="Calibri"/>
                          <a:ea typeface="Calibri"/>
                          <a:cs typeface="Times New Roman"/>
                        </a:rPr>
                        <a:t>$5,798</a:t>
                      </a:r>
                      <a:br>
                        <a:rPr lang="en-NZ" sz="1600" b="0" dirty="0" smtClean="0">
                          <a:solidFill>
                            <a:schemeClr val="tx1"/>
                          </a:solidFill>
                          <a:effectLst/>
                          <a:latin typeface="Calibri"/>
                          <a:ea typeface="Calibri"/>
                          <a:cs typeface="Times New Roman"/>
                        </a:rPr>
                      </a:br>
                      <a:r>
                        <a:rPr lang="en-NZ" sz="1200" b="0" dirty="0" smtClean="0">
                          <a:solidFill>
                            <a:schemeClr val="tx1"/>
                          </a:solidFill>
                          <a:effectLst/>
                          <a:latin typeface="Calibri"/>
                          <a:ea typeface="Calibri"/>
                          <a:cs typeface="Times New Roman"/>
                        </a:rPr>
                        <a:t>($229)</a:t>
                      </a: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0" dirty="0" smtClean="0">
                          <a:effectLst/>
                          <a:latin typeface="Calibri"/>
                          <a:ea typeface="Calibri"/>
                          <a:cs typeface="Times New Roman"/>
                        </a:rPr>
                        <a:t>$6,464</a:t>
                      </a:r>
                      <a:br>
                        <a:rPr lang="en-NZ" sz="1600" b="0" dirty="0" smtClean="0">
                          <a:effectLst/>
                          <a:latin typeface="Calibri"/>
                          <a:ea typeface="Calibri"/>
                          <a:cs typeface="Times New Roman"/>
                        </a:rPr>
                      </a:br>
                      <a:r>
                        <a:rPr lang="en-NZ" sz="1200" b="0" dirty="0" smtClean="0">
                          <a:effectLst/>
                          <a:latin typeface="Calibri"/>
                          <a:ea typeface="Calibri"/>
                          <a:cs typeface="Times New Roman"/>
                        </a:rPr>
                        <a:t>($254)</a:t>
                      </a: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1" dirty="0" smtClean="0">
                          <a:effectLst/>
                          <a:latin typeface="Calibri"/>
                          <a:ea typeface="Calibri"/>
                          <a:cs typeface="Times New Roman"/>
                        </a:rPr>
                        <a:t>$665</a:t>
                      </a:r>
                      <a:br>
                        <a:rPr lang="en-NZ" sz="1600" b="1" dirty="0" smtClean="0">
                          <a:effectLst/>
                          <a:latin typeface="Calibri"/>
                          <a:ea typeface="Calibri"/>
                          <a:cs typeface="Times New Roman"/>
                        </a:rPr>
                      </a:br>
                      <a:r>
                        <a:rPr lang="en-NZ" sz="1200" b="0" dirty="0" smtClean="0">
                          <a:effectLst/>
                          <a:latin typeface="Calibri"/>
                          <a:ea typeface="Calibri"/>
                          <a:cs typeface="Times New Roman"/>
                        </a:rPr>
                        <a:t>($344)</a:t>
                      </a:r>
                      <a:endParaRPr lang="en-NZ" sz="16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498278">
                <a:tc>
                  <a:txBody>
                    <a:bodyPr/>
                    <a:lstStyle/>
                    <a:p>
                      <a:pPr>
                        <a:lnSpc>
                          <a:spcPct val="100000"/>
                        </a:lnSpc>
                        <a:spcAft>
                          <a:spcPts val="0"/>
                        </a:spcAft>
                      </a:pPr>
                      <a:r>
                        <a:rPr lang="en-NZ" sz="1600" dirty="0">
                          <a:effectLst/>
                          <a:latin typeface="Calibri"/>
                          <a:ea typeface="Calibri"/>
                          <a:cs typeface="Times New Roman"/>
                        </a:rPr>
                        <a:t>NICU cost per day increased to </a:t>
                      </a:r>
                      <a:r>
                        <a:rPr lang="en-NZ" sz="1600" dirty="0" smtClean="0">
                          <a:effectLst/>
                          <a:latin typeface="Calibri"/>
                          <a:ea typeface="Calibri"/>
                          <a:cs typeface="Times New Roman"/>
                        </a:rPr>
                        <a:t>$3,200</a:t>
                      </a:r>
                      <a:endParaRPr lang="en-NZ" sz="160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0" dirty="0" smtClean="0">
                          <a:solidFill>
                            <a:schemeClr val="tx1"/>
                          </a:solidFill>
                          <a:effectLst/>
                          <a:latin typeface="Calibri"/>
                          <a:ea typeface="Calibri"/>
                          <a:cs typeface="Times New Roman"/>
                        </a:rPr>
                        <a:t>$7,767</a:t>
                      </a:r>
                      <a:br>
                        <a:rPr lang="en-NZ" sz="1600" b="0" dirty="0" smtClean="0">
                          <a:solidFill>
                            <a:schemeClr val="tx1"/>
                          </a:solidFill>
                          <a:effectLst/>
                          <a:latin typeface="Calibri"/>
                          <a:ea typeface="Calibri"/>
                          <a:cs typeface="Times New Roman"/>
                        </a:rPr>
                      </a:br>
                      <a:r>
                        <a:rPr lang="en-NZ" sz="1200" b="0" dirty="0" smtClean="0">
                          <a:solidFill>
                            <a:schemeClr val="tx1"/>
                          </a:solidFill>
                          <a:effectLst/>
                          <a:latin typeface="Calibri"/>
                          <a:ea typeface="Calibri"/>
                          <a:cs typeface="Times New Roman"/>
                        </a:rPr>
                        <a:t>($460)</a:t>
                      </a:r>
                      <a:endParaRPr lang="en-NZ" sz="1200" b="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0" dirty="0" smtClean="0">
                          <a:effectLst/>
                          <a:latin typeface="Calibri"/>
                          <a:ea typeface="Calibri"/>
                          <a:cs typeface="Times New Roman"/>
                        </a:rPr>
                        <a:t>$9,698</a:t>
                      </a:r>
                      <a:br>
                        <a:rPr lang="en-NZ" sz="1600" b="0" dirty="0" smtClean="0">
                          <a:effectLst/>
                          <a:latin typeface="Calibri"/>
                          <a:ea typeface="Calibri"/>
                          <a:cs typeface="Times New Roman"/>
                        </a:rPr>
                      </a:br>
                      <a:r>
                        <a:rPr lang="en-NZ" sz="1200" b="0" dirty="0" smtClean="0">
                          <a:effectLst/>
                          <a:latin typeface="Calibri"/>
                          <a:ea typeface="Calibri"/>
                          <a:cs typeface="Times New Roman"/>
                        </a:rPr>
                        <a:t>($568)</a:t>
                      </a:r>
                      <a:endParaRPr lang="en-NZ" sz="1600" b="0" dirty="0">
                        <a:effectLst/>
                        <a:latin typeface="Calibri"/>
                        <a:ea typeface="Calibri"/>
                        <a:cs typeface="Times New Roman"/>
                      </a:endParaRPr>
                    </a:p>
                  </a:txBody>
                  <a:tcPr marL="68580" marR="68580" marT="0" marB="0"/>
                </a:tc>
                <a:tc>
                  <a:txBody>
                    <a:bodyPr/>
                    <a:lstStyle/>
                    <a:p>
                      <a:pPr>
                        <a:lnSpc>
                          <a:spcPct val="100000"/>
                        </a:lnSpc>
                        <a:spcAft>
                          <a:spcPts val="0"/>
                        </a:spcAft>
                      </a:pPr>
                      <a:r>
                        <a:rPr lang="en-NZ" sz="1600" b="1" dirty="0" smtClean="0">
                          <a:effectLst/>
                          <a:latin typeface="Calibri"/>
                          <a:ea typeface="Calibri"/>
                          <a:cs typeface="Times New Roman"/>
                        </a:rPr>
                        <a:t>$1,931</a:t>
                      </a:r>
                      <a:br>
                        <a:rPr lang="en-NZ" sz="1600" b="1" dirty="0" smtClean="0">
                          <a:effectLst/>
                          <a:latin typeface="Calibri"/>
                          <a:ea typeface="Calibri"/>
                          <a:cs typeface="Times New Roman"/>
                        </a:rPr>
                      </a:br>
                      <a:r>
                        <a:rPr lang="en-NZ" sz="1200" b="0" dirty="0" smtClean="0">
                          <a:effectLst/>
                          <a:latin typeface="Calibri"/>
                          <a:ea typeface="Calibri"/>
                          <a:cs typeface="Times New Roman"/>
                        </a:rPr>
                        <a:t>($725)</a:t>
                      </a:r>
                      <a:endParaRPr lang="en-NZ" sz="16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bl>
          </a:graphicData>
        </a:graphic>
      </p:graphicFrame>
      <p:sp>
        <p:nvSpPr>
          <p:cNvPr id="5" name="Title 2"/>
          <p:cNvSpPr txBox="1">
            <a:spLocks/>
          </p:cNvSpPr>
          <p:nvPr/>
        </p:nvSpPr>
        <p:spPr>
          <a:xfrm>
            <a:off x="677866" y="1167920"/>
            <a:ext cx="4370400" cy="65669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NZ" sz="3600" b="1" dirty="0" smtClean="0">
                <a:solidFill>
                  <a:srgbClr val="009AC7"/>
                </a:solidFill>
                <a:latin typeface="Verdana"/>
                <a:cs typeface="Verdana"/>
              </a:rPr>
              <a:t>Results</a:t>
            </a:r>
            <a:endParaRPr lang="en-NZ" dirty="0"/>
          </a:p>
        </p:txBody>
      </p:sp>
    </p:spTree>
    <p:extLst>
      <p:ext uri="{BB962C8B-B14F-4D97-AF65-F5344CB8AC3E}">
        <p14:creationId xmlns:p14="http://schemas.microsoft.com/office/powerpoint/2010/main" val="2560002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7867" y="2162175"/>
            <a:ext cx="7640633" cy="3554413"/>
          </a:xfrm>
        </p:spPr>
        <p:txBody>
          <a:bodyPr/>
          <a:lstStyle/>
          <a:p>
            <a:pPr marL="285750" indent="-285750">
              <a:lnSpc>
                <a:spcPct val="100000"/>
              </a:lnSpc>
              <a:buFont typeface="Arial" panose="020B0604020202020204" pitchFamily="34" charset="0"/>
              <a:buChar char="•"/>
            </a:pPr>
            <a:r>
              <a:rPr lang="en-NZ" sz="2000" dirty="0"/>
              <a:t>Use of dextrose gel resulted in cost savings compared to usual </a:t>
            </a:r>
            <a:r>
              <a:rPr lang="en-NZ" sz="2000" dirty="0" smtClean="0"/>
              <a:t>care</a:t>
            </a:r>
          </a:p>
          <a:p>
            <a:pPr>
              <a:lnSpc>
                <a:spcPct val="100000"/>
              </a:lnSpc>
            </a:pPr>
            <a:endParaRPr lang="en-NZ" sz="2000" dirty="0" smtClean="0"/>
          </a:p>
          <a:p>
            <a:pPr marL="285750" indent="-285750">
              <a:lnSpc>
                <a:spcPct val="100000"/>
              </a:lnSpc>
              <a:buFont typeface="Arial" panose="020B0604020202020204" pitchFamily="34" charset="0"/>
              <a:buChar char="•"/>
            </a:pPr>
            <a:r>
              <a:rPr lang="en-NZ" sz="2000" dirty="0" smtClean="0">
                <a:latin typeface="Verdana" panose="020B0604030504040204" pitchFamily="34" charset="0"/>
                <a:ea typeface="Verdana" panose="020B0604030504040204" pitchFamily="34" charset="0"/>
                <a:cs typeface="Verdana" panose="020B0604030504040204" pitchFamily="34" charset="0"/>
              </a:rPr>
              <a:t>Majority of difference in cost due to proportion admitted to NICU and length of stay</a:t>
            </a:r>
          </a:p>
          <a:p>
            <a:pPr marL="285750" indent="-285750">
              <a:lnSpc>
                <a:spcPct val="100000"/>
              </a:lnSpc>
              <a:buFont typeface="Arial" panose="020B0604020202020204" pitchFamily="34" charset="0"/>
              <a:buChar char="•"/>
            </a:pPr>
            <a:endParaRPr lang="en-NZ" sz="200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Arial" panose="020B0604020202020204" pitchFamily="34" charset="0"/>
              <a:buChar char="•"/>
            </a:pPr>
            <a:r>
              <a:rPr lang="en-NZ" sz="2000" dirty="0" smtClean="0">
                <a:latin typeface="Verdana" panose="020B0604030504040204" pitchFamily="34" charset="0"/>
                <a:ea typeface="Verdana" panose="020B0604030504040204" pitchFamily="34" charset="0"/>
                <a:cs typeface="Verdana" panose="020B0604030504040204" pitchFamily="34" charset="0"/>
              </a:rPr>
              <a:t>Costs savings persist independent of dextrose gel-related costs</a:t>
            </a:r>
          </a:p>
          <a:p>
            <a:pPr marL="285750" indent="-285750">
              <a:lnSpc>
                <a:spcPct val="100000"/>
              </a:lnSpc>
              <a:buFont typeface="Arial" panose="020B0604020202020204" pitchFamily="34" charset="0"/>
              <a:buChar char="•"/>
            </a:pPr>
            <a:endParaRPr lang="en-NZ" sz="200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Arial" panose="020B0604020202020204" pitchFamily="34" charset="0"/>
              <a:buChar char="•"/>
            </a:pPr>
            <a:r>
              <a:rPr lang="en-NZ" sz="2000" dirty="0" smtClean="0">
                <a:latin typeface="Verdana" panose="020B0604030504040204" pitchFamily="34" charset="0"/>
                <a:ea typeface="Verdana" panose="020B0604030504040204" pitchFamily="34" charset="0"/>
                <a:cs typeface="Verdana" panose="020B0604030504040204" pitchFamily="34" charset="0"/>
              </a:rPr>
              <a:t>Study limitation: data from single site; variance may exist with different treatment and/or NICU admission protocols</a:t>
            </a:r>
          </a:p>
          <a:p>
            <a:pPr marL="285750" indent="-285750">
              <a:lnSpc>
                <a:spcPct val="200000"/>
              </a:lnSpc>
              <a:buFont typeface="Arial" panose="020B0604020202020204" pitchFamily="34" charset="0"/>
              <a:buChar char="•"/>
            </a:pPr>
            <a:endParaRPr lang="en-NZ" sz="17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p:txBody>
      </p:sp>
      <p:sp>
        <p:nvSpPr>
          <p:cNvPr id="3" name="Title 2"/>
          <p:cNvSpPr>
            <a:spLocks noGrp="1"/>
          </p:cNvSpPr>
          <p:nvPr>
            <p:ph type="title"/>
          </p:nvPr>
        </p:nvSpPr>
        <p:spPr>
          <a:xfrm>
            <a:off x="677866" y="1150013"/>
            <a:ext cx="6564182" cy="656690"/>
          </a:xfrm>
        </p:spPr>
        <p:txBody>
          <a:bodyPr/>
          <a:lstStyle/>
          <a:p>
            <a:r>
              <a:rPr lang="en-NZ" dirty="0" smtClean="0"/>
              <a:t>Discussion</a:t>
            </a:r>
            <a:endParaRPr lang="en-NZ" sz="2800" dirty="0"/>
          </a:p>
        </p:txBody>
      </p:sp>
      <p:sp>
        <p:nvSpPr>
          <p:cNvPr id="6" name="Slide Number Placeholder 5"/>
          <p:cNvSpPr>
            <a:spLocks noGrp="1"/>
          </p:cNvSpPr>
          <p:nvPr>
            <p:ph type="sldNum" sz="quarter" idx="12"/>
          </p:nvPr>
        </p:nvSpPr>
        <p:spPr>
          <a:xfrm>
            <a:off x="8501270" y="6375020"/>
            <a:ext cx="642730" cy="474662"/>
          </a:xfrm>
        </p:spPr>
        <p:txBody>
          <a:bodyPr/>
          <a:lstStyle/>
          <a:p>
            <a:fld id="{218B9C4F-B695-C54C-924B-61748EE6A7C5}" type="slidenum">
              <a:rPr lang="en-US" smtClean="0"/>
              <a:pPr/>
              <a:t>18</a:t>
            </a:fld>
            <a:endParaRPr lang="en-US" dirty="0"/>
          </a:p>
        </p:txBody>
      </p:sp>
    </p:spTree>
    <p:extLst>
      <p:ext uri="{BB962C8B-B14F-4D97-AF65-F5344CB8AC3E}">
        <p14:creationId xmlns:p14="http://schemas.microsoft.com/office/powerpoint/2010/main" val="2408377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5311" y="2289389"/>
            <a:ext cx="8586952" cy="836561"/>
          </a:xfrm>
        </p:spPr>
        <p:txBody>
          <a:bodyPr/>
          <a:lstStyle/>
          <a:p>
            <a:pPr algn="ctr"/>
            <a:r>
              <a:rPr lang="en-NZ" sz="3200" dirty="0" smtClean="0"/>
              <a:t>Cost-Utility Analysis of Dextrose Gel</a:t>
            </a:r>
            <a:br>
              <a:rPr lang="en-NZ" sz="3200" dirty="0" smtClean="0"/>
            </a:br>
            <a:r>
              <a:rPr lang="en-NZ" sz="3200" dirty="0" smtClean="0"/>
              <a:t>for Preventing Neonatal Hypoglycaemia</a:t>
            </a:r>
            <a:r>
              <a:rPr lang="en-NZ" sz="3600" dirty="0" smtClean="0"/>
              <a:t/>
            </a:r>
            <a:br>
              <a:rPr lang="en-NZ" sz="3600" dirty="0" smtClean="0"/>
            </a:br>
            <a:r>
              <a:rPr lang="en-NZ" sz="3600" dirty="0" smtClean="0"/>
              <a:t/>
            </a:r>
            <a:br>
              <a:rPr lang="en-NZ" sz="3600" dirty="0" smtClean="0"/>
            </a:br>
            <a:r>
              <a:rPr lang="en-NZ" sz="3600" dirty="0"/>
              <a:t/>
            </a:r>
            <a:br>
              <a:rPr lang="en-NZ" sz="3600" dirty="0"/>
            </a:br>
            <a:endParaRPr lang="en-US" sz="1800" dirty="0"/>
          </a:p>
        </p:txBody>
      </p:sp>
    </p:spTree>
    <p:extLst>
      <p:ext uri="{BB962C8B-B14F-4D97-AF65-F5344CB8AC3E}">
        <p14:creationId xmlns:p14="http://schemas.microsoft.com/office/powerpoint/2010/main" val="2522257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7866" y="2494405"/>
            <a:ext cx="6564181" cy="3374583"/>
          </a:xfrm>
        </p:spPr>
        <p:txBody>
          <a:bodyPr/>
          <a:lstStyle/>
          <a:p>
            <a:pPr marL="285750" indent="-285750">
              <a:buFont typeface="Arial" panose="020B0604020202020204" pitchFamily="34" charset="0"/>
              <a:buChar char="•"/>
            </a:pPr>
            <a:r>
              <a:rPr lang="en-NZ" dirty="0" smtClean="0"/>
              <a:t>Is a common metabolic condition; up to 50% incidence in infants with risk factors</a:t>
            </a:r>
          </a:p>
          <a:p>
            <a:pPr marL="285750" indent="-285750">
              <a:buFont typeface="Arial" panose="020B0604020202020204" pitchFamily="34" charset="0"/>
              <a:buChar char="•"/>
            </a:pPr>
            <a:r>
              <a:rPr lang="en-NZ" sz="1700" dirty="0" smtClean="0">
                <a:latin typeface="Verdana" panose="020B0604030504040204" pitchFamily="34" charset="0"/>
                <a:ea typeface="Verdana" panose="020B0604030504040204" pitchFamily="34" charset="0"/>
                <a:cs typeface="Verdana" panose="020B0604030504040204" pitchFamily="34" charset="0"/>
              </a:rPr>
              <a:t>Is frequently asymptomatic (requires screening)</a:t>
            </a:r>
          </a:p>
          <a:p>
            <a:pPr marL="285750" indent="-285750">
              <a:buFont typeface="Arial" panose="020B0604020202020204" pitchFamily="34" charset="0"/>
              <a:buChar char="•"/>
            </a:pPr>
            <a:r>
              <a:rPr lang="en-NZ" dirty="0" smtClean="0">
                <a:latin typeface="Verdana" panose="020B0604030504040204" pitchFamily="34" charset="0"/>
                <a:ea typeface="Verdana" panose="020B0604030504040204" pitchFamily="34" charset="0"/>
                <a:cs typeface="Verdana" panose="020B0604030504040204" pitchFamily="34" charset="0"/>
              </a:rPr>
              <a:t>Is treatable</a:t>
            </a:r>
          </a:p>
          <a:p>
            <a:pPr marL="285750" indent="-285750">
              <a:buFont typeface="Arial" panose="020B0604020202020204" pitchFamily="34" charset="0"/>
              <a:buChar char="•"/>
            </a:pPr>
            <a:r>
              <a:rPr lang="en-NZ" dirty="0" smtClean="0">
                <a:latin typeface="Verdana" panose="020B0604030504040204" pitchFamily="34" charset="0"/>
                <a:ea typeface="Verdana" panose="020B0604030504040204" pitchFamily="34" charset="0"/>
                <a:cs typeface="Verdana" panose="020B0604030504040204" pitchFamily="34" charset="0"/>
              </a:rPr>
              <a:t>Can have serious and/or lifelong neurological/ developmental sequelae</a:t>
            </a:r>
          </a:p>
          <a:p>
            <a:pPr marL="285750" indent="-285750">
              <a:buFont typeface="Arial" panose="020B0604020202020204" pitchFamily="34" charset="0"/>
              <a:buChar char="•"/>
            </a:pPr>
            <a:r>
              <a:rPr lang="en-NZ" dirty="0" smtClean="0">
                <a:latin typeface="Verdana" panose="020B0604030504040204" pitchFamily="34" charset="0"/>
                <a:ea typeface="Verdana" panose="020B0604030504040204" pitchFamily="34" charset="0"/>
                <a:cs typeface="Verdana" panose="020B0604030504040204" pitchFamily="34" charset="0"/>
              </a:rPr>
              <a:t>First described 80 years ago, but many knowledge gaps and controversies remain</a:t>
            </a:r>
          </a:p>
          <a:p>
            <a:pPr marL="285750" indent="-285750">
              <a:buFont typeface="Arial" panose="020B0604020202020204" pitchFamily="34" charset="0"/>
              <a:buChar char="•"/>
            </a:pPr>
            <a:endParaRPr lang="en-NZ" sz="17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NZ" sz="17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p:txBody>
      </p:sp>
      <p:sp>
        <p:nvSpPr>
          <p:cNvPr id="3" name="Title 2"/>
          <p:cNvSpPr>
            <a:spLocks noGrp="1"/>
          </p:cNvSpPr>
          <p:nvPr>
            <p:ph type="title"/>
          </p:nvPr>
        </p:nvSpPr>
        <p:spPr>
          <a:xfrm>
            <a:off x="677866" y="1245263"/>
            <a:ext cx="7823404" cy="656690"/>
          </a:xfrm>
        </p:spPr>
        <p:txBody>
          <a:bodyPr/>
          <a:lstStyle/>
          <a:p>
            <a:r>
              <a:rPr lang="en-NZ" dirty="0" smtClean="0"/>
              <a:t>Background </a:t>
            </a:r>
            <a:br>
              <a:rPr lang="en-NZ" dirty="0" smtClean="0"/>
            </a:br>
            <a:r>
              <a:rPr lang="en-NZ" sz="2800" dirty="0" smtClean="0"/>
              <a:t>– Neonatal Hypoglycaemia</a:t>
            </a:r>
            <a:endParaRPr lang="en-NZ" sz="2800" dirty="0"/>
          </a:p>
        </p:txBody>
      </p:sp>
      <p:sp>
        <p:nvSpPr>
          <p:cNvPr id="6" name="Slide Number Placeholder 5"/>
          <p:cNvSpPr>
            <a:spLocks noGrp="1"/>
          </p:cNvSpPr>
          <p:nvPr>
            <p:ph type="sldNum" sz="quarter" idx="12"/>
          </p:nvPr>
        </p:nvSpPr>
        <p:spPr>
          <a:xfrm>
            <a:off x="8501270" y="6375020"/>
            <a:ext cx="642730" cy="474662"/>
          </a:xfrm>
        </p:spPr>
        <p:txBody>
          <a:bodyPr/>
          <a:lstStyle/>
          <a:p>
            <a:fld id="{218B9C4F-B695-C54C-924B-61748EE6A7C5}" type="slidenum">
              <a:rPr lang="en-US" smtClean="0"/>
              <a:pPr/>
              <a:t>2</a:t>
            </a:fld>
            <a:endParaRPr lang="en-US" dirty="0"/>
          </a:p>
        </p:txBody>
      </p:sp>
    </p:spTree>
    <p:extLst>
      <p:ext uri="{BB962C8B-B14F-4D97-AF65-F5344CB8AC3E}">
        <p14:creationId xmlns:p14="http://schemas.microsoft.com/office/powerpoint/2010/main" val="1598628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7866" y="1891562"/>
            <a:ext cx="7763401" cy="2501148"/>
          </a:xfrm>
        </p:spPr>
        <p:txBody>
          <a:bodyPr/>
          <a:lstStyle/>
          <a:p>
            <a:pPr marL="285750" indent="-285750">
              <a:buFont typeface="Arial" panose="020B0604020202020204" pitchFamily="34" charset="0"/>
              <a:buChar char="•"/>
            </a:pPr>
            <a:r>
              <a:rPr lang="en-NZ" sz="1800" dirty="0"/>
              <a:t>To evaluate the costs of using dextrose gel as a prophylaxis in infants at risk of neonatal hypoglycaemia compared with standard care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NZ" dirty="0"/>
          </a:p>
        </p:txBody>
      </p:sp>
      <p:sp>
        <p:nvSpPr>
          <p:cNvPr id="3" name="Title 2"/>
          <p:cNvSpPr>
            <a:spLocks noGrp="1"/>
          </p:cNvSpPr>
          <p:nvPr>
            <p:ph type="title"/>
          </p:nvPr>
        </p:nvSpPr>
        <p:spPr>
          <a:xfrm>
            <a:off x="677866" y="1245262"/>
            <a:ext cx="7652318" cy="1177781"/>
          </a:xfrm>
        </p:spPr>
        <p:txBody>
          <a:bodyPr/>
          <a:lstStyle/>
          <a:p>
            <a:r>
              <a:rPr lang="en-NZ" dirty="0" smtClean="0"/>
              <a:t>Aim</a:t>
            </a:r>
            <a:endParaRPr lang="en-NZ" dirty="0"/>
          </a:p>
        </p:txBody>
      </p:sp>
      <p:sp>
        <p:nvSpPr>
          <p:cNvPr id="7" name="Slide Number Placeholder 6"/>
          <p:cNvSpPr>
            <a:spLocks noGrp="1"/>
          </p:cNvSpPr>
          <p:nvPr>
            <p:ph type="sldNum" sz="quarter" idx="12"/>
          </p:nvPr>
        </p:nvSpPr>
        <p:spPr>
          <a:xfrm>
            <a:off x="8501270" y="6383338"/>
            <a:ext cx="642730" cy="474662"/>
          </a:xfrm>
        </p:spPr>
        <p:txBody>
          <a:bodyPr/>
          <a:lstStyle/>
          <a:p>
            <a:fld id="{218B9C4F-B695-C54C-924B-61748EE6A7C5}" type="slidenum">
              <a:rPr lang="en-US" smtClean="0"/>
              <a:pPr/>
              <a:t>20</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7944" r="21644" b="24236"/>
          <a:stretch/>
        </p:blipFill>
        <p:spPr>
          <a:xfrm>
            <a:off x="1654446" y="3234486"/>
            <a:ext cx="5966376" cy="2935086"/>
          </a:xfrm>
          <a:prstGeom prst="rect">
            <a:avLst/>
          </a:prstGeom>
        </p:spPr>
      </p:pic>
    </p:spTree>
    <p:extLst>
      <p:ext uri="{BB962C8B-B14F-4D97-AF65-F5344CB8AC3E}">
        <p14:creationId xmlns:p14="http://schemas.microsoft.com/office/powerpoint/2010/main" val="2003763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p:cNvSpPr>
            <a:spLocks noGrp="1"/>
          </p:cNvSpPr>
          <p:nvPr>
            <p:ph type="title"/>
          </p:nvPr>
        </p:nvSpPr>
        <p:spPr>
          <a:xfrm>
            <a:off x="677866" y="1148870"/>
            <a:ext cx="7742234" cy="656690"/>
          </a:xfrm>
        </p:spPr>
        <p:txBody>
          <a:bodyPr/>
          <a:lstStyle/>
          <a:p>
            <a:pPr algn="l"/>
            <a:r>
              <a:rPr lang="en-NZ" sz="3600" b="1" dirty="0" smtClean="0">
                <a:solidFill>
                  <a:srgbClr val="009AC7"/>
                </a:solidFill>
                <a:latin typeface="Verdana"/>
                <a:cs typeface="Verdana"/>
              </a:rPr>
              <a:t>Methods</a:t>
            </a:r>
            <a:endParaRPr lang="en-NZ" dirty="0"/>
          </a:p>
        </p:txBody>
      </p:sp>
      <p:graphicFrame>
        <p:nvGraphicFramePr>
          <p:cNvPr id="4" name="Diagram 3"/>
          <p:cNvGraphicFramePr/>
          <p:nvPr>
            <p:extLst>
              <p:ext uri="{D42A27DB-BD31-4B8C-83A1-F6EECF244321}">
                <p14:modId xmlns:p14="http://schemas.microsoft.com/office/powerpoint/2010/main" val="1884952112"/>
              </p:ext>
            </p:extLst>
          </p:nvPr>
        </p:nvGraphicFramePr>
        <p:xfrm>
          <a:off x="827584" y="1148870"/>
          <a:ext cx="7524000" cy="4901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3378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7865" y="2543502"/>
            <a:ext cx="7763401" cy="3839835"/>
          </a:xfrm>
        </p:spPr>
        <p:txBody>
          <a:bodyPr/>
          <a:lstStyle/>
          <a:p>
            <a:pPr marL="285750" indent="-285750">
              <a:buFont typeface="Arial" panose="020B0604020202020204" pitchFamily="34" charset="0"/>
              <a:buChar char="•"/>
            </a:pPr>
            <a:r>
              <a:rPr lang="en-US" sz="2400" dirty="0" smtClean="0"/>
              <a:t>Costs: based on systematic review of annual per-patient direct medical costs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Utilities: based on published catalogues of utilities for chronic childhood conditions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Probabilities: based on systematic review, and dataset analysis of CHYLD and PIANO studies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Challenges </a:t>
            </a:r>
          </a:p>
          <a:p>
            <a:pPr marL="1028700" lvl="1">
              <a:buFont typeface="Arial" panose="020B0604020202020204" pitchFamily="34" charset="0"/>
              <a:buChar char="•"/>
            </a:pPr>
            <a:r>
              <a:rPr lang="en-US" sz="2400" dirty="0" smtClean="0"/>
              <a:t>Paucity of data and heterogeneity </a:t>
            </a:r>
            <a:r>
              <a:rPr lang="en-US" sz="2400" smtClean="0"/>
              <a:t>of methodologies</a:t>
            </a:r>
            <a:endParaRPr lang="en-US" sz="2400" dirty="0" smtClean="0"/>
          </a:p>
          <a:p>
            <a:pPr marL="1028700" lvl="1">
              <a:buFont typeface="Arial" panose="020B0604020202020204" pitchFamily="34" charset="0"/>
              <a:buChar char="•"/>
            </a:pPr>
            <a:r>
              <a:rPr lang="en-US" sz="2400" dirty="0" smtClean="0"/>
              <a:t>Parameters for comorbid conditions</a:t>
            </a:r>
            <a:endParaRPr lang="en-US" sz="2400" dirty="0"/>
          </a:p>
          <a:p>
            <a:pPr marL="285750" indent="-285750">
              <a:buFont typeface="Arial" panose="020B0604020202020204" pitchFamily="34" charset="0"/>
              <a:buChar char="•"/>
            </a:pPr>
            <a:endParaRPr lang="en-NZ" dirty="0"/>
          </a:p>
        </p:txBody>
      </p:sp>
      <p:sp>
        <p:nvSpPr>
          <p:cNvPr id="3" name="Title 2"/>
          <p:cNvSpPr>
            <a:spLocks noGrp="1"/>
          </p:cNvSpPr>
          <p:nvPr>
            <p:ph type="title"/>
          </p:nvPr>
        </p:nvSpPr>
        <p:spPr>
          <a:xfrm>
            <a:off x="677866" y="1245262"/>
            <a:ext cx="7652318" cy="1177781"/>
          </a:xfrm>
        </p:spPr>
        <p:txBody>
          <a:bodyPr/>
          <a:lstStyle/>
          <a:p>
            <a:r>
              <a:rPr lang="en-NZ" dirty="0" smtClean="0"/>
              <a:t>Methods</a:t>
            </a:r>
            <a:br>
              <a:rPr lang="en-NZ" dirty="0" smtClean="0"/>
            </a:br>
            <a:r>
              <a:rPr lang="en-NZ" sz="3200" dirty="0" smtClean="0"/>
              <a:t>- Probabilities, Costs, Utilities</a:t>
            </a:r>
            <a:endParaRPr lang="en-NZ" dirty="0"/>
          </a:p>
        </p:txBody>
      </p:sp>
      <p:sp>
        <p:nvSpPr>
          <p:cNvPr id="7" name="Slide Number Placeholder 6"/>
          <p:cNvSpPr>
            <a:spLocks noGrp="1"/>
          </p:cNvSpPr>
          <p:nvPr>
            <p:ph type="sldNum" sz="quarter" idx="12"/>
          </p:nvPr>
        </p:nvSpPr>
        <p:spPr>
          <a:xfrm>
            <a:off x="8501270" y="6383338"/>
            <a:ext cx="642730" cy="474662"/>
          </a:xfrm>
        </p:spPr>
        <p:txBody>
          <a:bodyPr/>
          <a:lstStyle/>
          <a:p>
            <a:fld id="{218B9C4F-B695-C54C-924B-61748EE6A7C5}" type="slidenum">
              <a:rPr lang="en-US" smtClean="0"/>
              <a:pPr/>
              <a:t>22</a:t>
            </a:fld>
            <a:endParaRPr lang="en-US" dirty="0"/>
          </a:p>
        </p:txBody>
      </p:sp>
    </p:spTree>
    <p:extLst>
      <p:ext uri="{BB962C8B-B14F-4D97-AF65-F5344CB8AC3E}">
        <p14:creationId xmlns:p14="http://schemas.microsoft.com/office/powerpoint/2010/main" val="3984697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6701" y="1162350"/>
            <a:ext cx="6222043" cy="230832"/>
          </a:xfrm>
          <a:prstGeom prst="rect">
            <a:avLst/>
          </a:prstGeom>
          <a:noFill/>
        </p:spPr>
        <p:txBody>
          <a:bodyPr wrap="square" rtlCol="0">
            <a:spAutoFit/>
          </a:bodyPr>
          <a:lstStyle/>
          <a:p>
            <a:r>
              <a:rPr lang="en-US" sz="900" dirty="0" smtClean="0"/>
              <a:t>Agreement </a:t>
            </a:r>
            <a:r>
              <a:rPr lang="en-US" sz="900" dirty="0"/>
              <a:t>Between Applicable Scores for Assessment of Different Studies and Outcomes using ROBINS-I and JBI Tools </a:t>
            </a:r>
            <a:endParaRPr lang="en-NZ" sz="900" dirty="0"/>
          </a:p>
        </p:txBody>
      </p:sp>
      <p:graphicFrame>
        <p:nvGraphicFramePr>
          <p:cNvPr id="5" name="Chart 4"/>
          <p:cNvGraphicFramePr>
            <a:graphicFrameLocks/>
          </p:cNvGraphicFramePr>
          <p:nvPr>
            <p:extLst/>
          </p:nvPr>
        </p:nvGraphicFramePr>
        <p:xfrm>
          <a:off x="1062037" y="1505251"/>
          <a:ext cx="7019926" cy="407401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36700" y="5579270"/>
            <a:ext cx="7321500" cy="207749"/>
          </a:xfrm>
          <a:prstGeom prst="rect">
            <a:avLst/>
          </a:prstGeom>
          <a:noFill/>
        </p:spPr>
        <p:txBody>
          <a:bodyPr wrap="square" rtlCol="0">
            <a:spAutoFit/>
          </a:bodyPr>
          <a:lstStyle/>
          <a:p>
            <a:r>
              <a:rPr lang="en-US" sz="750" dirty="0"/>
              <a:t>Note: overlapping data points have been spread to allow for visibility. The highest data point in an overlapping cluster is the actual value.</a:t>
            </a:r>
            <a:endParaRPr lang="en-NZ" sz="750" dirty="0"/>
          </a:p>
        </p:txBody>
      </p:sp>
    </p:spTree>
    <p:extLst>
      <p:ext uri="{BB962C8B-B14F-4D97-AF65-F5344CB8AC3E}">
        <p14:creationId xmlns:p14="http://schemas.microsoft.com/office/powerpoint/2010/main" val="2806782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7867" y="2162175"/>
            <a:ext cx="7640633" cy="3554413"/>
          </a:xfrm>
        </p:spPr>
        <p:txBody>
          <a:bodyPr/>
          <a:lstStyle/>
          <a:p>
            <a:pPr marL="285750" indent="-285750">
              <a:lnSpc>
                <a:spcPct val="100000"/>
              </a:lnSpc>
              <a:buFont typeface="Arial" panose="020B0604020202020204" pitchFamily="34" charset="0"/>
              <a:buChar char="•"/>
            </a:pPr>
            <a:r>
              <a:rPr lang="en-US" sz="2800" dirty="0"/>
              <a:t>Supervisors:</a:t>
            </a:r>
          </a:p>
          <a:p>
            <a:pPr marL="1028700" lvl="1">
              <a:buFont typeface="Arial" panose="020B0604020202020204" pitchFamily="34" charset="0"/>
              <a:buChar char="•"/>
            </a:pPr>
            <a:r>
              <a:rPr lang="en-US" sz="2400" dirty="0" err="1"/>
              <a:t>DProf</a:t>
            </a:r>
            <a:r>
              <a:rPr lang="en-US" sz="2400" dirty="0"/>
              <a:t> Jane Harding</a:t>
            </a:r>
          </a:p>
          <a:p>
            <a:pPr marL="1028700" lvl="1">
              <a:buFont typeface="Arial" panose="020B0604020202020204" pitchFamily="34" charset="0"/>
              <a:buChar char="•"/>
            </a:pPr>
            <a:r>
              <a:rPr lang="en-US" sz="2400" dirty="0" err="1"/>
              <a:t>Dr</a:t>
            </a:r>
            <a:r>
              <a:rPr lang="en-US" sz="2400" dirty="0"/>
              <a:t> Richard Edlin</a:t>
            </a:r>
          </a:p>
          <a:p>
            <a:pPr marL="1028700" lvl="1">
              <a:buFont typeface="Arial" panose="020B0604020202020204" pitchFamily="34" charset="0"/>
              <a:buChar char="•"/>
            </a:pPr>
            <a:r>
              <a:rPr lang="en-US" sz="2400" dirty="0" err="1"/>
              <a:t>Mr</a:t>
            </a:r>
            <a:r>
              <a:rPr lang="en-US" sz="2400" dirty="0"/>
              <a:t> Greg </a:t>
            </a:r>
            <a:r>
              <a:rPr lang="en-US" sz="2400" dirty="0" smtClean="0"/>
              <a:t>Gamble</a:t>
            </a:r>
          </a:p>
          <a:p>
            <a:pPr marL="1028700" lvl="1">
              <a:buFont typeface="Arial" panose="020B0604020202020204" pitchFamily="34" charset="0"/>
              <a:buChar char="•"/>
            </a:pPr>
            <a:endParaRPr lang="en-US" sz="2400" dirty="0"/>
          </a:p>
          <a:p>
            <a:pPr marL="285750" indent="-285750">
              <a:lnSpc>
                <a:spcPct val="100000"/>
              </a:lnSpc>
              <a:buFont typeface="Arial" panose="020B0604020202020204" pitchFamily="34" charset="0"/>
              <a:buChar char="•"/>
            </a:pPr>
            <a:r>
              <a:rPr lang="en-US" sz="2800" dirty="0"/>
              <a:t>PhD funding:</a:t>
            </a:r>
          </a:p>
          <a:p>
            <a:pPr marL="1028700" lvl="1">
              <a:buFont typeface="Arial" panose="020B0604020202020204" pitchFamily="34" charset="0"/>
              <a:buChar char="•"/>
            </a:pPr>
            <a:r>
              <a:rPr lang="en-US" sz="2400" dirty="0"/>
              <a:t>Auckland Medical Research Foundation</a:t>
            </a:r>
            <a:endParaRPr lang="en-NZ" sz="2400" dirty="0"/>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p:txBody>
      </p:sp>
      <p:sp>
        <p:nvSpPr>
          <p:cNvPr id="3" name="Title 2"/>
          <p:cNvSpPr>
            <a:spLocks noGrp="1"/>
          </p:cNvSpPr>
          <p:nvPr>
            <p:ph type="title"/>
          </p:nvPr>
        </p:nvSpPr>
        <p:spPr>
          <a:xfrm>
            <a:off x="677866" y="1150013"/>
            <a:ext cx="6564182" cy="656690"/>
          </a:xfrm>
        </p:spPr>
        <p:txBody>
          <a:bodyPr/>
          <a:lstStyle/>
          <a:p>
            <a:r>
              <a:rPr lang="en-NZ" dirty="0"/>
              <a:t>Acknowledgements</a:t>
            </a:r>
            <a:endParaRPr lang="en-NZ" sz="2800" dirty="0"/>
          </a:p>
        </p:txBody>
      </p:sp>
      <p:sp>
        <p:nvSpPr>
          <p:cNvPr id="6" name="Slide Number Placeholder 5"/>
          <p:cNvSpPr>
            <a:spLocks noGrp="1"/>
          </p:cNvSpPr>
          <p:nvPr>
            <p:ph type="sldNum" sz="quarter" idx="12"/>
          </p:nvPr>
        </p:nvSpPr>
        <p:spPr>
          <a:xfrm>
            <a:off x="8501270" y="6375020"/>
            <a:ext cx="642730" cy="474662"/>
          </a:xfrm>
        </p:spPr>
        <p:txBody>
          <a:bodyPr/>
          <a:lstStyle/>
          <a:p>
            <a:fld id="{218B9C4F-B695-C54C-924B-61748EE6A7C5}" type="slidenum">
              <a:rPr lang="en-US" smtClean="0"/>
              <a:pPr/>
              <a:t>24</a:t>
            </a:fld>
            <a:endParaRPr lang="en-US" dirty="0"/>
          </a:p>
        </p:txBody>
      </p:sp>
    </p:spTree>
    <p:extLst>
      <p:ext uri="{BB962C8B-B14F-4D97-AF65-F5344CB8AC3E}">
        <p14:creationId xmlns:p14="http://schemas.microsoft.com/office/powerpoint/2010/main" val="2761237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Thank you.</a:t>
            </a:r>
            <a:endParaRPr lang="en-US" dirty="0"/>
          </a:p>
        </p:txBody>
      </p:sp>
    </p:spTree>
    <p:extLst>
      <p:ext uri="{BB962C8B-B14F-4D97-AF65-F5344CB8AC3E}">
        <p14:creationId xmlns:p14="http://schemas.microsoft.com/office/powerpoint/2010/main" val="3929033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7866" y="2494405"/>
            <a:ext cx="6564181" cy="3374583"/>
          </a:xfrm>
        </p:spPr>
        <p:txBody>
          <a:bodyPr/>
          <a:lstStyle/>
          <a:p>
            <a:pPr marL="285750" indent="-285750">
              <a:buFont typeface="Arial" panose="020B0604020202020204" pitchFamily="34" charset="0"/>
              <a:buChar char="•"/>
            </a:pPr>
            <a:r>
              <a:rPr lang="en-US" dirty="0"/>
              <a:t>Initial management of neonatal </a:t>
            </a:r>
            <a:r>
              <a:rPr lang="en-US" dirty="0" err="1"/>
              <a:t>hypoglycaemia</a:t>
            </a:r>
            <a:r>
              <a:rPr lang="en-US" dirty="0"/>
              <a:t> is administration of supplemental </a:t>
            </a:r>
            <a:r>
              <a:rPr lang="en-US" dirty="0" smtClean="0"/>
              <a:t>carbohydrate</a:t>
            </a:r>
          </a:p>
          <a:p>
            <a:pPr marL="285750" indent="-285750">
              <a:buFont typeface="Arial" panose="020B0604020202020204" pitchFamily="34" charset="0"/>
              <a:buChar char="•"/>
            </a:pPr>
            <a:r>
              <a:rPr lang="en-US" dirty="0" smtClean="0"/>
              <a:t>NICU </a:t>
            </a:r>
            <a:r>
              <a:rPr lang="en-US" dirty="0"/>
              <a:t>admission for intravenous dextrose is indicated if oral carbohydrate not tolerated or not effective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Sugar Babies </a:t>
            </a:r>
            <a:r>
              <a:rPr lang="en-US" dirty="0" smtClean="0"/>
              <a:t>Study </a:t>
            </a:r>
            <a:r>
              <a:rPr lang="en-US" dirty="0"/>
              <a:t>showed dextrose gel treatment (when compared to placebo):</a:t>
            </a:r>
          </a:p>
          <a:p>
            <a:pPr marL="285750" indent="-285750">
              <a:buFont typeface="Arial" panose="020B0604020202020204" pitchFamily="34" charset="0"/>
              <a:buChar char="•"/>
            </a:pPr>
            <a:r>
              <a:rPr lang="en-US" dirty="0"/>
              <a:t>Is well tolerated</a:t>
            </a:r>
          </a:p>
          <a:p>
            <a:pPr marL="285750" indent="-285750">
              <a:buFont typeface="Arial" panose="020B0604020202020204" pitchFamily="34" charset="0"/>
              <a:buChar char="•"/>
            </a:pPr>
            <a:r>
              <a:rPr lang="en-US" dirty="0"/>
              <a:t>Had fewer instances of treatment failure</a:t>
            </a:r>
          </a:p>
          <a:p>
            <a:pPr marL="285750" indent="-285750">
              <a:buFont typeface="Arial" panose="020B0604020202020204" pitchFamily="34" charset="0"/>
              <a:buChar char="•"/>
            </a:pPr>
            <a:r>
              <a:rPr lang="en-US" dirty="0"/>
              <a:t>Had fewer admissions to NICU for </a:t>
            </a:r>
            <a:r>
              <a:rPr lang="en-US" dirty="0" err="1"/>
              <a:t>hypoglycaemia</a:t>
            </a:r>
            <a:endParaRPr lang="en-US" dirty="0"/>
          </a:p>
          <a:p>
            <a:pPr marL="285750" indent="-285750">
              <a:buFont typeface="Arial" panose="020B0604020202020204" pitchFamily="34" charset="0"/>
              <a:buChar char="•"/>
            </a:pPr>
            <a:endParaRPr lang="en-NZ" sz="17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NZ" sz="17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p:txBody>
      </p:sp>
      <p:sp>
        <p:nvSpPr>
          <p:cNvPr id="3" name="Title 2"/>
          <p:cNvSpPr>
            <a:spLocks noGrp="1"/>
          </p:cNvSpPr>
          <p:nvPr>
            <p:ph type="title"/>
          </p:nvPr>
        </p:nvSpPr>
        <p:spPr>
          <a:xfrm>
            <a:off x="677866" y="1245263"/>
            <a:ext cx="7823404" cy="656690"/>
          </a:xfrm>
        </p:spPr>
        <p:txBody>
          <a:bodyPr/>
          <a:lstStyle/>
          <a:p>
            <a:r>
              <a:rPr lang="en-NZ" dirty="0" smtClean="0"/>
              <a:t>Background </a:t>
            </a:r>
            <a:br>
              <a:rPr lang="en-NZ" dirty="0" smtClean="0"/>
            </a:br>
            <a:r>
              <a:rPr lang="en-NZ" sz="2800" dirty="0" smtClean="0"/>
              <a:t>– Neonatal Hypoglycaemia</a:t>
            </a:r>
            <a:endParaRPr lang="en-NZ" sz="2800" dirty="0"/>
          </a:p>
        </p:txBody>
      </p:sp>
      <p:sp>
        <p:nvSpPr>
          <p:cNvPr id="6" name="Slide Number Placeholder 5"/>
          <p:cNvSpPr>
            <a:spLocks noGrp="1"/>
          </p:cNvSpPr>
          <p:nvPr>
            <p:ph type="sldNum" sz="quarter" idx="12"/>
          </p:nvPr>
        </p:nvSpPr>
        <p:spPr>
          <a:xfrm>
            <a:off x="8501270" y="6375020"/>
            <a:ext cx="642730" cy="474662"/>
          </a:xfrm>
        </p:spPr>
        <p:txBody>
          <a:bodyPr/>
          <a:lstStyle/>
          <a:p>
            <a:fld id="{218B9C4F-B695-C54C-924B-61748EE6A7C5}" type="slidenum">
              <a:rPr lang="en-US" smtClean="0"/>
              <a:pPr/>
              <a:t>3</a:t>
            </a:fld>
            <a:endParaRPr lang="en-US" dirty="0"/>
          </a:p>
        </p:txBody>
      </p:sp>
      <p:sp>
        <p:nvSpPr>
          <p:cNvPr id="7" name="Slide Number Placeholder 3"/>
          <p:cNvSpPr txBox="1">
            <a:spLocks/>
          </p:cNvSpPr>
          <p:nvPr/>
        </p:nvSpPr>
        <p:spPr>
          <a:xfrm>
            <a:off x="610131" y="6043012"/>
            <a:ext cx="8158965" cy="474662"/>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rgbClr val="009AC7"/>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NZ" dirty="0" smtClean="0"/>
              <a:t>Harris </a:t>
            </a:r>
            <a:r>
              <a:rPr lang="en-NZ" dirty="0"/>
              <a:t>DL, Weston PJ, Signal M, Chase JG, Harding JE. Dextrose gel for neonatal hypoglycaemia (the Sugar Babies Study): a randomised, double-blind, placebo-controlled trial. Lancet. 2013;382:2077-83.</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300" y="3782466"/>
            <a:ext cx="1660795" cy="1801963"/>
          </a:xfrm>
          <a:prstGeom prst="rect">
            <a:avLst/>
          </a:prstGeom>
        </p:spPr>
      </p:pic>
    </p:spTree>
    <p:extLst>
      <p:ext uri="{BB962C8B-B14F-4D97-AF65-F5344CB8AC3E}">
        <p14:creationId xmlns:p14="http://schemas.microsoft.com/office/powerpoint/2010/main" val="1329141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7866" y="2494405"/>
            <a:ext cx="6564181" cy="3374583"/>
          </a:xfrm>
        </p:spPr>
        <p:txBody>
          <a:bodyPr/>
          <a:lstStyle/>
          <a:p>
            <a:pPr marL="285750" indent="-285750">
              <a:buFont typeface="Arial" panose="020B0604020202020204" pitchFamily="34" charset="0"/>
              <a:buChar char="•"/>
            </a:pPr>
            <a:r>
              <a:rPr lang="en-NZ" dirty="0" smtClean="0"/>
              <a:t>Neonatal hypoglycaemia is associated with financial and societal costs (management and sequelae)</a:t>
            </a:r>
          </a:p>
          <a:p>
            <a:pPr marL="285750" indent="-285750">
              <a:buFont typeface="Arial" panose="020B0604020202020204" pitchFamily="34" charset="0"/>
              <a:buChar char="•"/>
            </a:pPr>
            <a:r>
              <a:rPr lang="en-NZ" dirty="0" smtClean="0"/>
              <a:t>Burden of hypoglycaemia is not well documented</a:t>
            </a:r>
          </a:p>
          <a:p>
            <a:pPr marL="285750" indent="-285750">
              <a:buFont typeface="Arial" panose="020B0604020202020204" pitchFamily="34" charset="0"/>
              <a:buChar char="•"/>
            </a:pPr>
            <a:endParaRPr lang="en-NZ" dirty="0" smtClean="0"/>
          </a:p>
          <a:p>
            <a:pPr marL="285750" indent="-285750">
              <a:buFont typeface="Arial" panose="020B0604020202020204" pitchFamily="34" charset="0"/>
              <a:buChar char="•"/>
            </a:pPr>
            <a:r>
              <a:rPr lang="en-NZ" dirty="0" smtClean="0"/>
              <a:t>Economic </a:t>
            </a:r>
            <a:r>
              <a:rPr lang="en-NZ" dirty="0"/>
              <a:t>evaluations </a:t>
            </a:r>
            <a:r>
              <a:rPr lang="en-NZ" dirty="0" smtClean="0"/>
              <a:t>are </a:t>
            </a:r>
            <a:r>
              <a:rPr lang="en-NZ" dirty="0"/>
              <a:t>important components in the effective uptake of health research </a:t>
            </a:r>
            <a:r>
              <a:rPr lang="en-NZ" dirty="0" smtClean="0"/>
              <a:t>findings</a:t>
            </a:r>
            <a:endParaRPr lang="en-NZ" dirty="0"/>
          </a:p>
          <a:p>
            <a:pPr marL="285750" indent="-285750">
              <a:buFont typeface="Arial" panose="020B0604020202020204" pitchFamily="34" charset="0"/>
              <a:buChar char="•"/>
            </a:pPr>
            <a:endParaRPr lang="en-NZ" dirty="0"/>
          </a:p>
        </p:txBody>
      </p:sp>
      <p:sp>
        <p:nvSpPr>
          <p:cNvPr id="3" name="Title 2"/>
          <p:cNvSpPr>
            <a:spLocks noGrp="1"/>
          </p:cNvSpPr>
          <p:nvPr>
            <p:ph type="title"/>
          </p:nvPr>
        </p:nvSpPr>
        <p:spPr>
          <a:xfrm>
            <a:off x="677866" y="1245263"/>
            <a:ext cx="7823404" cy="656690"/>
          </a:xfrm>
        </p:spPr>
        <p:txBody>
          <a:bodyPr/>
          <a:lstStyle/>
          <a:p>
            <a:r>
              <a:rPr lang="en-NZ" dirty="0" smtClean="0"/>
              <a:t>Background </a:t>
            </a:r>
            <a:br>
              <a:rPr lang="en-NZ" dirty="0" smtClean="0"/>
            </a:br>
            <a:r>
              <a:rPr lang="en-NZ" sz="2800" dirty="0"/>
              <a:t>– Neonatal Hypoglycaemia</a:t>
            </a:r>
          </a:p>
        </p:txBody>
      </p:sp>
      <p:sp>
        <p:nvSpPr>
          <p:cNvPr id="6" name="Slide Number Placeholder 5"/>
          <p:cNvSpPr>
            <a:spLocks noGrp="1"/>
          </p:cNvSpPr>
          <p:nvPr>
            <p:ph type="sldNum" sz="quarter" idx="12"/>
          </p:nvPr>
        </p:nvSpPr>
        <p:spPr>
          <a:xfrm>
            <a:off x="8501270" y="6375020"/>
            <a:ext cx="642730" cy="474662"/>
          </a:xfrm>
        </p:spPr>
        <p:txBody>
          <a:bodyPr/>
          <a:lstStyle/>
          <a:p>
            <a:fld id="{218B9C4F-B695-C54C-924B-61748EE6A7C5}" type="slidenum">
              <a:rPr lang="en-US" smtClean="0"/>
              <a:pPr/>
              <a:t>4</a:t>
            </a:fld>
            <a:endParaRPr lang="en-US" dirty="0"/>
          </a:p>
        </p:txBody>
      </p:sp>
    </p:spTree>
    <p:extLst>
      <p:ext uri="{BB962C8B-B14F-4D97-AF65-F5344CB8AC3E}">
        <p14:creationId xmlns:p14="http://schemas.microsoft.com/office/powerpoint/2010/main" val="1873588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7866" y="2084830"/>
            <a:ext cx="7823403" cy="3374583"/>
          </a:xfrm>
        </p:spPr>
        <p:txBody>
          <a:bodyPr/>
          <a:lstStyle/>
          <a:p>
            <a:r>
              <a:rPr lang="en-NZ" dirty="0" smtClean="0"/>
              <a:t>A series of economic analyses examining the lifetime burden of neonatal hypoglycaemia and costs +/- utilities associated with aspects of its management.</a:t>
            </a:r>
          </a:p>
          <a:p>
            <a:endParaRPr lang="en-NZ" dirty="0" smtClean="0"/>
          </a:p>
          <a:p>
            <a:pPr marL="342900" indent="-342900">
              <a:buFont typeface="+mj-lt"/>
              <a:buAutoNum type="arabicPeriod"/>
            </a:pPr>
            <a:r>
              <a:rPr lang="en-NZ" sz="1700" dirty="0" smtClean="0">
                <a:latin typeface="Verdana" panose="020B0604030504040204" pitchFamily="34" charset="0"/>
                <a:ea typeface="Verdana" panose="020B0604030504040204" pitchFamily="34" charset="0"/>
                <a:cs typeface="Verdana" panose="020B0604030504040204" pitchFamily="34" charset="0"/>
              </a:rPr>
              <a:t>Costs of glucometer screening methods</a:t>
            </a:r>
          </a:p>
          <a:p>
            <a:pPr marL="342900" indent="-342900">
              <a:buFont typeface="+mj-lt"/>
              <a:buAutoNum type="arabicPeriod"/>
            </a:pPr>
            <a:r>
              <a:rPr lang="en-NZ" dirty="0" smtClean="0">
                <a:latin typeface="Verdana" panose="020B0604030504040204" pitchFamily="34" charset="0"/>
                <a:ea typeface="Verdana" panose="020B0604030504040204" pitchFamily="34" charset="0"/>
                <a:cs typeface="Verdana" panose="020B0604030504040204" pitchFamily="34" charset="0"/>
              </a:rPr>
              <a:t>Costs of dextrose gel for treatment</a:t>
            </a:r>
          </a:p>
          <a:p>
            <a:pPr marL="342900" indent="-342900">
              <a:buFont typeface="+mj-lt"/>
              <a:buAutoNum type="arabicPeriod"/>
            </a:pPr>
            <a:r>
              <a:rPr lang="en-NZ" dirty="0" smtClean="0">
                <a:latin typeface="Verdana" panose="020B0604030504040204" pitchFamily="34" charset="0"/>
                <a:ea typeface="Verdana" panose="020B0604030504040204" pitchFamily="34" charset="0"/>
                <a:cs typeface="Verdana" panose="020B0604030504040204" pitchFamily="34" charset="0"/>
              </a:rPr>
              <a:t>Decision tree model of neonatal hypoglycaemia</a:t>
            </a:r>
          </a:p>
          <a:p>
            <a:pPr marL="342900" indent="-342900">
              <a:buFont typeface="+mj-lt"/>
              <a:buAutoNum type="arabicPeriod"/>
            </a:pPr>
            <a:r>
              <a:rPr lang="en-NZ" dirty="0" smtClean="0">
                <a:latin typeface="Verdana" panose="020B0604030504040204" pitchFamily="34" charset="0"/>
                <a:ea typeface="Verdana" panose="020B0604030504040204" pitchFamily="34" charset="0"/>
                <a:cs typeface="Verdana" panose="020B0604030504040204" pitchFamily="34" charset="0"/>
              </a:rPr>
              <a:t>Economic analysis of </a:t>
            </a:r>
            <a:r>
              <a:rPr lang="en-NZ" sz="1700" dirty="0" smtClean="0">
                <a:latin typeface="Verdana" panose="020B0604030504040204" pitchFamily="34" charset="0"/>
                <a:ea typeface="Verdana" panose="020B0604030504040204" pitchFamily="34" charset="0"/>
                <a:cs typeface="Verdana" panose="020B0604030504040204" pitchFamily="34" charset="0"/>
              </a:rPr>
              <a:t>neonatal hypoglycaemia</a:t>
            </a:r>
          </a:p>
          <a:p>
            <a:pPr marL="342900" indent="-342900">
              <a:buFont typeface="+mj-lt"/>
              <a:buAutoNum type="arabicPeriod"/>
            </a:pPr>
            <a:r>
              <a:rPr lang="en-NZ" dirty="0" smtClean="0">
                <a:latin typeface="Verdana" panose="020B0604030504040204" pitchFamily="34" charset="0"/>
                <a:ea typeface="Verdana" panose="020B0604030504040204" pitchFamily="34" charset="0"/>
                <a:cs typeface="Verdana" panose="020B0604030504040204" pitchFamily="34" charset="0"/>
              </a:rPr>
              <a:t>Cost-utility of hypoglycaemia prophylaxis</a:t>
            </a:r>
          </a:p>
          <a:p>
            <a:pPr marL="342900" indent="-342900">
              <a:buFont typeface="+mj-lt"/>
              <a:buAutoNum type="arabicPeriod"/>
            </a:pPr>
            <a:r>
              <a:rPr lang="en-NZ" sz="1700" dirty="0" smtClean="0">
                <a:latin typeface="Verdana" panose="020B0604030504040204" pitchFamily="34" charset="0"/>
                <a:ea typeface="Verdana" panose="020B0604030504040204" pitchFamily="34" charset="0"/>
                <a:cs typeface="Verdana" panose="020B0604030504040204" pitchFamily="34" charset="0"/>
              </a:rPr>
              <a:t>Identification of knowledge/information gaps</a:t>
            </a:r>
          </a:p>
          <a:p>
            <a:pPr marL="342900" indent="-342900">
              <a:buFont typeface="+mj-lt"/>
              <a:buAutoNum type="arabicPeriod"/>
            </a:pPr>
            <a:r>
              <a:rPr lang="en-NZ" dirty="0" smtClean="0">
                <a:latin typeface="Verdana" panose="020B0604030504040204" pitchFamily="34" charset="0"/>
                <a:ea typeface="Verdana" panose="020B0604030504040204" pitchFamily="34" charset="0"/>
                <a:cs typeface="Verdana" panose="020B0604030504040204" pitchFamily="34" charset="0"/>
              </a:rPr>
              <a:t>Cost-utility of changing practice/implementing new guidelines</a:t>
            </a:r>
            <a:endParaRPr lang="en-NZ" sz="17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NZ" sz="17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p:txBody>
      </p:sp>
      <p:sp>
        <p:nvSpPr>
          <p:cNvPr id="3" name="Title 2"/>
          <p:cNvSpPr>
            <a:spLocks noGrp="1"/>
          </p:cNvSpPr>
          <p:nvPr>
            <p:ph type="title"/>
          </p:nvPr>
        </p:nvSpPr>
        <p:spPr>
          <a:xfrm>
            <a:off x="677866" y="1245263"/>
            <a:ext cx="4370400" cy="656690"/>
          </a:xfrm>
        </p:spPr>
        <p:txBody>
          <a:bodyPr/>
          <a:lstStyle/>
          <a:p>
            <a:r>
              <a:rPr lang="en-NZ" dirty="0" smtClean="0"/>
              <a:t>PhD Thesis</a:t>
            </a:r>
            <a:endParaRPr lang="en-NZ" dirty="0"/>
          </a:p>
        </p:txBody>
      </p:sp>
      <p:sp>
        <p:nvSpPr>
          <p:cNvPr id="6" name="Slide Number Placeholder 5"/>
          <p:cNvSpPr>
            <a:spLocks noGrp="1"/>
          </p:cNvSpPr>
          <p:nvPr>
            <p:ph type="sldNum" sz="quarter" idx="12"/>
          </p:nvPr>
        </p:nvSpPr>
        <p:spPr>
          <a:xfrm>
            <a:off x="8501270" y="6375020"/>
            <a:ext cx="642730" cy="474662"/>
          </a:xfrm>
        </p:spPr>
        <p:txBody>
          <a:bodyPr/>
          <a:lstStyle/>
          <a:p>
            <a:fld id="{218B9C4F-B695-C54C-924B-61748EE6A7C5}" type="slidenum">
              <a:rPr lang="en-US" smtClean="0"/>
              <a:pPr/>
              <a:t>5</a:t>
            </a:fld>
            <a:endParaRPr lang="en-US" dirty="0"/>
          </a:p>
        </p:txBody>
      </p:sp>
    </p:spTree>
    <p:extLst>
      <p:ext uri="{BB962C8B-B14F-4D97-AF65-F5344CB8AC3E}">
        <p14:creationId xmlns:p14="http://schemas.microsoft.com/office/powerpoint/2010/main" val="1357123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NZ" sz="3600" dirty="0"/>
              <a:t>Cost analysis of cot-side screening methods for neonatal hypoglycaemia</a:t>
            </a:r>
            <a:r>
              <a:rPr lang="en-NZ" sz="3600" dirty="0" smtClean="0"/>
              <a:t/>
            </a:r>
            <a:br>
              <a:rPr lang="en-NZ" sz="3600" dirty="0" smtClean="0"/>
            </a:br>
            <a:r>
              <a:rPr lang="en-NZ" sz="3600" dirty="0" smtClean="0"/>
              <a:t/>
            </a:r>
            <a:br>
              <a:rPr lang="en-NZ" sz="3600" dirty="0" smtClean="0"/>
            </a:br>
            <a:r>
              <a:rPr lang="en-NZ" sz="3600" dirty="0"/>
              <a:t/>
            </a:r>
            <a:br>
              <a:rPr lang="en-NZ" sz="3600" dirty="0"/>
            </a:br>
            <a:r>
              <a:rPr lang="en-US" sz="1800" dirty="0" smtClean="0"/>
              <a:t>Glasgow MJ, Harding JE, Edlin R </a:t>
            </a:r>
            <a:r>
              <a:rPr lang="en-US" sz="1800" dirty="0"/>
              <a:t>(2018). "Cost Analysis of Cot-Side Screening Methods for Neonatal </a:t>
            </a:r>
            <a:r>
              <a:rPr lang="en-US" sz="1800" dirty="0" err="1"/>
              <a:t>Hypoglycaemia</a:t>
            </a:r>
            <a:r>
              <a:rPr lang="en-US" sz="1800" dirty="0"/>
              <a:t>." Neonatology 114(2): 155-162.</a:t>
            </a:r>
          </a:p>
        </p:txBody>
      </p:sp>
    </p:spTree>
    <p:extLst>
      <p:ext uri="{BB962C8B-B14F-4D97-AF65-F5344CB8AC3E}">
        <p14:creationId xmlns:p14="http://schemas.microsoft.com/office/powerpoint/2010/main" val="3983889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048266" y="1228328"/>
            <a:ext cx="3943333" cy="5052015"/>
          </a:xfrm>
        </p:spPr>
      </p:pic>
      <p:sp>
        <p:nvSpPr>
          <p:cNvPr id="6" name="Text Placeholder 5"/>
          <p:cNvSpPr>
            <a:spLocks noGrp="1"/>
          </p:cNvSpPr>
          <p:nvPr>
            <p:ph type="body" sz="quarter" idx="10"/>
          </p:nvPr>
        </p:nvSpPr>
        <p:spPr>
          <a:xfrm>
            <a:off x="677866" y="3287449"/>
            <a:ext cx="5265734" cy="2501148"/>
          </a:xfrm>
        </p:spPr>
        <p:txBody>
          <a:bodyPr/>
          <a:lstStyle/>
          <a:p>
            <a:r>
              <a:rPr lang="en-NZ" sz="2000" dirty="0" smtClean="0"/>
              <a:t>What is the overall cost of, and cost </a:t>
            </a:r>
            <a:r>
              <a:rPr lang="en-NZ" sz="2000" dirty="0"/>
              <a:t>difference between, non-enzymatic </a:t>
            </a:r>
            <a:r>
              <a:rPr lang="en-NZ" sz="2000" dirty="0" smtClean="0"/>
              <a:t>and </a:t>
            </a:r>
            <a:r>
              <a:rPr lang="en-NZ" sz="2000" dirty="0"/>
              <a:t>enzymatic </a:t>
            </a:r>
            <a:r>
              <a:rPr lang="en-NZ" sz="2000" dirty="0" smtClean="0"/>
              <a:t>glucometers?</a:t>
            </a:r>
            <a:endParaRPr lang="en-NZ" sz="2000" baseline="30000" dirty="0" smtClean="0"/>
          </a:p>
          <a:p>
            <a:pPr marL="285750" indent="-285750">
              <a:buFont typeface="Arial" panose="020B0604020202020204" pitchFamily="34" charset="0"/>
              <a:buChar char="•"/>
            </a:pPr>
            <a:endParaRPr lang="en-NZ" sz="1800" dirty="0" smtClean="0"/>
          </a:p>
          <a:p>
            <a:pPr marL="285750" indent="-285750">
              <a:buFont typeface="Arial" panose="020B0604020202020204" pitchFamily="34" charset="0"/>
              <a:buChar char="•"/>
            </a:pPr>
            <a:endParaRPr lang="en-NZ" sz="1800" dirty="0" smtClean="0"/>
          </a:p>
          <a:p>
            <a:pPr marL="285750" indent="-285750">
              <a:buFont typeface="Arial" panose="020B0604020202020204" pitchFamily="34" charset="0"/>
              <a:buChar char="•"/>
            </a:pPr>
            <a:endParaRPr lang="en-US" sz="1800" dirty="0"/>
          </a:p>
        </p:txBody>
      </p:sp>
      <p:sp>
        <p:nvSpPr>
          <p:cNvPr id="5" name="Title 4"/>
          <p:cNvSpPr>
            <a:spLocks noGrp="1"/>
          </p:cNvSpPr>
          <p:nvPr>
            <p:ph type="title"/>
          </p:nvPr>
        </p:nvSpPr>
        <p:spPr/>
        <p:txBody>
          <a:bodyPr/>
          <a:lstStyle/>
          <a:p>
            <a:r>
              <a:rPr lang="en-US" dirty="0" smtClean="0"/>
              <a:t>Background</a:t>
            </a:r>
            <a:br>
              <a:rPr lang="en-US" dirty="0" smtClean="0"/>
            </a:br>
            <a:r>
              <a:rPr lang="en-US" dirty="0" smtClean="0"/>
              <a:t>- Glucometers</a:t>
            </a:r>
            <a:endParaRPr lang="en-US" dirty="0"/>
          </a:p>
        </p:txBody>
      </p:sp>
      <p:sp>
        <p:nvSpPr>
          <p:cNvPr id="2" name="Slide Number Placeholder 1"/>
          <p:cNvSpPr>
            <a:spLocks noGrp="1"/>
          </p:cNvSpPr>
          <p:nvPr>
            <p:ph type="sldNum" sz="quarter" idx="12"/>
          </p:nvPr>
        </p:nvSpPr>
        <p:spPr>
          <a:xfrm>
            <a:off x="8501270" y="6375020"/>
            <a:ext cx="642730" cy="474662"/>
          </a:xfrm>
        </p:spPr>
        <p:txBody>
          <a:bodyPr/>
          <a:lstStyle/>
          <a:p>
            <a:fld id="{218B9C4F-B695-C54C-924B-61748EE6A7C5}" type="slidenum">
              <a:rPr lang="en-US" smtClean="0"/>
              <a:pPr/>
              <a:t>7</a:t>
            </a:fld>
            <a:endParaRPr lang="en-US" dirty="0"/>
          </a:p>
        </p:txBody>
      </p:sp>
    </p:spTree>
    <p:extLst>
      <p:ext uri="{BB962C8B-B14F-4D97-AF65-F5344CB8AC3E}">
        <p14:creationId xmlns:p14="http://schemas.microsoft.com/office/powerpoint/2010/main" val="2015395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7865" y="2958265"/>
            <a:ext cx="7763401" cy="2501148"/>
          </a:xfrm>
        </p:spPr>
        <p:txBody>
          <a:bodyPr/>
          <a:lstStyle/>
          <a:p>
            <a:pPr marL="285750" indent="-285750">
              <a:buFont typeface="Arial" panose="020B0604020202020204" pitchFamily="34" charset="0"/>
              <a:buChar char="•"/>
            </a:pPr>
            <a:r>
              <a:rPr lang="en-NZ" dirty="0" smtClean="0"/>
              <a:t>Incidence data from Sugar Babies Study</a:t>
            </a:r>
            <a:endParaRPr lang="en-NZ" baseline="30000" dirty="0" smtClean="0"/>
          </a:p>
          <a:p>
            <a:pPr marL="285750" indent="-285750">
              <a:buFont typeface="Arial" panose="020B0604020202020204" pitchFamily="34" charset="0"/>
              <a:buChar char="•"/>
            </a:pPr>
            <a:endParaRPr lang="en-NZ" sz="17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NZ" dirty="0" smtClean="0"/>
              <a:t>Costs include consumables and staff time</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smtClean="0"/>
              <a:t>Costs in NZ dollars with base year of 2015/16</a:t>
            </a:r>
            <a:endParaRPr lang="en-NZ" dirty="0"/>
          </a:p>
          <a:p>
            <a:pPr marL="285750" indent="-285750">
              <a:buFont typeface="Arial" panose="020B0604020202020204" pitchFamily="34" charset="0"/>
              <a:buChar char="•"/>
            </a:pPr>
            <a:endParaRPr lang="en-NZ" dirty="0"/>
          </a:p>
        </p:txBody>
      </p:sp>
      <p:sp>
        <p:nvSpPr>
          <p:cNvPr id="3" name="Title 2"/>
          <p:cNvSpPr>
            <a:spLocks noGrp="1"/>
          </p:cNvSpPr>
          <p:nvPr>
            <p:ph type="title"/>
          </p:nvPr>
        </p:nvSpPr>
        <p:spPr>
          <a:xfrm>
            <a:off x="677866" y="1245262"/>
            <a:ext cx="7652318" cy="1177781"/>
          </a:xfrm>
        </p:spPr>
        <p:txBody>
          <a:bodyPr/>
          <a:lstStyle/>
          <a:p>
            <a:r>
              <a:rPr lang="en-NZ" dirty="0" smtClean="0"/>
              <a:t>Methods</a:t>
            </a:r>
            <a:br>
              <a:rPr lang="en-NZ" dirty="0" smtClean="0"/>
            </a:br>
            <a:r>
              <a:rPr lang="en-NZ" dirty="0" smtClean="0"/>
              <a:t>- Probabilities and Costs</a:t>
            </a:r>
            <a:endParaRPr lang="en-NZ" dirty="0"/>
          </a:p>
        </p:txBody>
      </p:sp>
      <p:sp>
        <p:nvSpPr>
          <p:cNvPr id="6" name="Slide Number Placeholder 3"/>
          <p:cNvSpPr txBox="1">
            <a:spLocks/>
          </p:cNvSpPr>
          <p:nvPr/>
        </p:nvSpPr>
        <p:spPr>
          <a:xfrm>
            <a:off x="610131" y="6043012"/>
            <a:ext cx="8158965" cy="474662"/>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rgbClr val="009AC7"/>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NZ" dirty="0" smtClean="0"/>
              <a:t>Harris </a:t>
            </a:r>
            <a:r>
              <a:rPr lang="en-NZ" dirty="0"/>
              <a:t>DL, Weston PJ, Harding JE. Incidence of neonatal </a:t>
            </a:r>
            <a:r>
              <a:rPr lang="en-NZ" dirty="0" err="1"/>
              <a:t>hypoglycemia</a:t>
            </a:r>
            <a:r>
              <a:rPr lang="en-NZ" dirty="0"/>
              <a:t> in babies identified as at risk. J </a:t>
            </a:r>
            <a:r>
              <a:rPr lang="en-NZ" dirty="0" err="1"/>
              <a:t>Pediatr</a:t>
            </a:r>
            <a:r>
              <a:rPr lang="en-NZ" dirty="0"/>
              <a:t> 2012;</a:t>
            </a:r>
            <a:r>
              <a:rPr lang="en-NZ" b="1" dirty="0"/>
              <a:t>161</a:t>
            </a:r>
            <a:r>
              <a:rPr lang="en-NZ" dirty="0"/>
              <a:t>(5):787-91.</a:t>
            </a:r>
            <a:r>
              <a:rPr lang="en-NZ" dirty="0" smtClean="0"/>
              <a:t> </a:t>
            </a:r>
            <a:endParaRPr lang="en-US" dirty="0"/>
          </a:p>
        </p:txBody>
      </p:sp>
      <p:sp>
        <p:nvSpPr>
          <p:cNvPr id="7" name="Slide Number Placeholder 6"/>
          <p:cNvSpPr>
            <a:spLocks noGrp="1"/>
          </p:cNvSpPr>
          <p:nvPr>
            <p:ph type="sldNum" sz="quarter" idx="12"/>
          </p:nvPr>
        </p:nvSpPr>
        <p:spPr>
          <a:xfrm>
            <a:off x="8501270" y="6383338"/>
            <a:ext cx="642730" cy="474662"/>
          </a:xfrm>
        </p:spPr>
        <p:txBody>
          <a:bodyPr/>
          <a:lstStyle/>
          <a:p>
            <a:fld id="{218B9C4F-B695-C54C-924B-61748EE6A7C5}" type="slidenum">
              <a:rPr lang="en-US" smtClean="0"/>
              <a:pPr/>
              <a:t>8</a:t>
            </a:fld>
            <a:endParaRPr lang="en-US" dirty="0"/>
          </a:p>
        </p:txBody>
      </p:sp>
    </p:spTree>
    <p:extLst>
      <p:ext uri="{BB962C8B-B14F-4D97-AF65-F5344CB8AC3E}">
        <p14:creationId xmlns:p14="http://schemas.microsoft.com/office/powerpoint/2010/main" val="2703930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9595" y="1403775"/>
            <a:ext cx="1440160" cy="49362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smtClean="0">
                <a:solidFill>
                  <a:schemeClr val="tx1"/>
                </a:solidFill>
              </a:rPr>
              <a:t>Enzymatic glucometer screening</a:t>
            </a:r>
            <a:endParaRPr lang="en-NZ" sz="1600" dirty="0"/>
          </a:p>
        </p:txBody>
      </p:sp>
      <p:sp>
        <p:nvSpPr>
          <p:cNvPr id="15" name="Rectangle 14"/>
          <p:cNvSpPr/>
          <p:nvPr/>
        </p:nvSpPr>
        <p:spPr>
          <a:xfrm>
            <a:off x="5317063" y="4824155"/>
            <a:ext cx="1440160" cy="7200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smtClean="0">
                <a:solidFill>
                  <a:schemeClr val="tx1"/>
                </a:solidFill>
              </a:rPr>
              <a:t>Not confirmed by enzymatic test; treated</a:t>
            </a:r>
          </a:p>
        </p:txBody>
      </p:sp>
      <p:cxnSp>
        <p:nvCxnSpPr>
          <p:cNvPr id="40" name="Elbow Connector 39"/>
          <p:cNvCxnSpPr>
            <a:stCxn id="4" idx="0"/>
            <a:endCxn id="47" idx="1"/>
          </p:cNvCxnSpPr>
          <p:nvPr/>
        </p:nvCxnSpPr>
        <p:spPr>
          <a:xfrm rot="5400000" flipH="1" flipV="1">
            <a:off x="2359631" y="607019"/>
            <a:ext cx="156800" cy="1436712"/>
          </a:xfrm>
          <a:prstGeom prst="bentConnector2">
            <a:avLst/>
          </a:prstGeom>
          <a:ln w="127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4" idx="2"/>
            <a:endCxn id="87" idx="1"/>
          </p:cNvCxnSpPr>
          <p:nvPr/>
        </p:nvCxnSpPr>
        <p:spPr>
          <a:xfrm rot="16200000" flipH="1">
            <a:off x="3226626" y="390444"/>
            <a:ext cx="586499" cy="3600401"/>
          </a:xfrm>
          <a:prstGeom prst="bentConnector2">
            <a:avLst/>
          </a:prstGeom>
          <a:ln w="127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156387" y="1000164"/>
            <a:ext cx="1440160" cy="49362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smtClean="0">
                <a:solidFill>
                  <a:schemeClr val="tx1"/>
                </a:solidFill>
              </a:rPr>
              <a:t>Glucose above threshold</a:t>
            </a:r>
            <a:endParaRPr lang="en-NZ" sz="1600" dirty="0"/>
          </a:p>
        </p:txBody>
      </p:sp>
      <p:sp>
        <p:nvSpPr>
          <p:cNvPr id="49" name="Rectangle 48"/>
          <p:cNvSpPr/>
          <p:nvPr/>
        </p:nvSpPr>
        <p:spPr>
          <a:xfrm>
            <a:off x="1014458" y="4509211"/>
            <a:ext cx="1440160" cy="49362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smtClean="0">
                <a:solidFill>
                  <a:schemeClr val="tx1"/>
                </a:solidFill>
              </a:rPr>
              <a:t>Non-enzymatic glucometer screening</a:t>
            </a:r>
            <a:endParaRPr lang="en-NZ" sz="1600" dirty="0"/>
          </a:p>
        </p:txBody>
      </p:sp>
      <p:sp>
        <p:nvSpPr>
          <p:cNvPr id="50" name="Rectangle 49"/>
          <p:cNvSpPr/>
          <p:nvPr/>
        </p:nvSpPr>
        <p:spPr>
          <a:xfrm>
            <a:off x="3156387" y="3699030"/>
            <a:ext cx="1440160" cy="49362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smtClean="0">
                <a:solidFill>
                  <a:schemeClr val="tx1"/>
                </a:solidFill>
              </a:rPr>
              <a:t>Glucose above threshold</a:t>
            </a:r>
            <a:endParaRPr lang="en-NZ" sz="1100" dirty="0"/>
          </a:p>
        </p:txBody>
      </p:sp>
      <p:cxnSp>
        <p:nvCxnSpPr>
          <p:cNvPr id="52" name="Elbow Connector 51"/>
          <p:cNvCxnSpPr>
            <a:stCxn id="49" idx="0"/>
            <a:endCxn id="50" idx="1"/>
          </p:cNvCxnSpPr>
          <p:nvPr/>
        </p:nvCxnSpPr>
        <p:spPr>
          <a:xfrm rot="5400000" flipH="1" flipV="1">
            <a:off x="2163777" y="3516602"/>
            <a:ext cx="563370" cy="1421849"/>
          </a:xfrm>
          <a:prstGeom prst="bentConnector2">
            <a:avLst/>
          </a:prstGeom>
          <a:ln w="127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156387" y="5319210"/>
            <a:ext cx="1440160" cy="49362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smtClean="0">
                <a:solidFill>
                  <a:schemeClr val="tx1"/>
                </a:solidFill>
              </a:rPr>
              <a:t>Glucose below threshold</a:t>
            </a:r>
            <a:endParaRPr lang="en-NZ" sz="1100" dirty="0"/>
          </a:p>
        </p:txBody>
      </p:sp>
      <p:cxnSp>
        <p:nvCxnSpPr>
          <p:cNvPr id="55" name="Elbow Connector 54"/>
          <p:cNvCxnSpPr>
            <a:stCxn id="49" idx="2"/>
            <a:endCxn id="53" idx="1"/>
          </p:cNvCxnSpPr>
          <p:nvPr/>
        </p:nvCxnSpPr>
        <p:spPr>
          <a:xfrm rot="16200000" flipH="1">
            <a:off x="2163868" y="4573501"/>
            <a:ext cx="563189" cy="1421849"/>
          </a:xfrm>
          <a:prstGeom prst="bentConnector2">
            <a:avLst/>
          </a:prstGeom>
          <a:ln w="127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47" idx="0"/>
            <a:endCxn id="85" idx="1"/>
          </p:cNvCxnSpPr>
          <p:nvPr/>
        </p:nvCxnSpPr>
        <p:spPr>
          <a:xfrm rot="5400000" flipH="1" flipV="1">
            <a:off x="4530047" y="210136"/>
            <a:ext cx="136449" cy="1443609"/>
          </a:xfrm>
          <a:prstGeom prst="bentConnector2">
            <a:avLst/>
          </a:prstGeom>
          <a:ln w="127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47" idx="2"/>
            <a:endCxn id="83" idx="1"/>
          </p:cNvCxnSpPr>
          <p:nvPr/>
        </p:nvCxnSpPr>
        <p:spPr>
          <a:xfrm rot="16200000" flipH="1">
            <a:off x="4508261" y="861990"/>
            <a:ext cx="180020" cy="1443609"/>
          </a:xfrm>
          <a:prstGeom prst="bentConnector2">
            <a:avLst/>
          </a:prstGeom>
          <a:ln w="127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Elbow Connector 68"/>
          <p:cNvCxnSpPr>
            <a:stCxn id="50" idx="0"/>
            <a:endCxn id="89" idx="1"/>
          </p:cNvCxnSpPr>
          <p:nvPr/>
        </p:nvCxnSpPr>
        <p:spPr>
          <a:xfrm rot="5400000" flipH="1" flipV="1">
            <a:off x="4519154" y="2898109"/>
            <a:ext cx="158234" cy="1443609"/>
          </a:xfrm>
          <a:prstGeom prst="bentConnector2">
            <a:avLst/>
          </a:prstGeom>
          <a:ln w="127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50" idx="2"/>
            <a:endCxn id="81" idx="1"/>
          </p:cNvCxnSpPr>
          <p:nvPr/>
        </p:nvCxnSpPr>
        <p:spPr>
          <a:xfrm rot="16200000" flipH="1">
            <a:off x="4507544" y="3561573"/>
            <a:ext cx="181454" cy="1443609"/>
          </a:xfrm>
          <a:prstGeom prst="bentConnector2">
            <a:avLst/>
          </a:prstGeom>
          <a:ln w="127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53" idx="2"/>
            <a:endCxn id="79" idx="1"/>
          </p:cNvCxnSpPr>
          <p:nvPr/>
        </p:nvCxnSpPr>
        <p:spPr>
          <a:xfrm rot="16200000" flipH="1">
            <a:off x="4507544" y="5181753"/>
            <a:ext cx="181454" cy="1443609"/>
          </a:xfrm>
          <a:prstGeom prst="bentConnector2">
            <a:avLst/>
          </a:prstGeom>
          <a:ln w="127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53" idx="0"/>
            <a:endCxn id="15" idx="1"/>
          </p:cNvCxnSpPr>
          <p:nvPr/>
        </p:nvCxnSpPr>
        <p:spPr>
          <a:xfrm rot="5400000" flipH="1" flipV="1">
            <a:off x="4529258" y="4531405"/>
            <a:ext cx="135015" cy="1440596"/>
          </a:xfrm>
          <a:prstGeom prst="bentConnector2">
            <a:avLst/>
          </a:prstGeom>
          <a:ln w="127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5320076" y="5634245"/>
            <a:ext cx="1440160" cy="7200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smtClean="0">
                <a:solidFill>
                  <a:schemeClr val="tx1"/>
                </a:solidFill>
              </a:rPr>
              <a:t>Enzymatic test confirmation</a:t>
            </a:r>
          </a:p>
        </p:txBody>
      </p:sp>
      <p:sp>
        <p:nvSpPr>
          <p:cNvPr id="81" name="Rectangle 80"/>
          <p:cNvSpPr/>
          <p:nvPr/>
        </p:nvSpPr>
        <p:spPr>
          <a:xfrm>
            <a:off x="5320076" y="4014065"/>
            <a:ext cx="1440160" cy="7200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smtClean="0">
                <a:solidFill>
                  <a:schemeClr val="tx1"/>
                </a:solidFill>
              </a:rPr>
              <a:t>Glucose below threshold on subsequent screen</a:t>
            </a:r>
          </a:p>
        </p:txBody>
      </p:sp>
      <p:sp>
        <p:nvSpPr>
          <p:cNvPr id="83" name="Rectangle 82"/>
          <p:cNvSpPr/>
          <p:nvPr/>
        </p:nvSpPr>
        <p:spPr>
          <a:xfrm>
            <a:off x="5320076" y="1313765"/>
            <a:ext cx="1440160" cy="7200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smtClean="0">
                <a:solidFill>
                  <a:schemeClr val="tx1"/>
                </a:solidFill>
              </a:rPr>
              <a:t>Glucose below threshold on subsequent screen</a:t>
            </a:r>
          </a:p>
        </p:txBody>
      </p:sp>
      <p:sp>
        <p:nvSpPr>
          <p:cNvPr id="85" name="Rectangle 84"/>
          <p:cNvSpPr/>
          <p:nvPr/>
        </p:nvSpPr>
        <p:spPr>
          <a:xfrm>
            <a:off x="5320076" y="503675"/>
            <a:ext cx="1440160" cy="7200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smtClean="0">
                <a:solidFill>
                  <a:schemeClr val="tx1"/>
                </a:solidFill>
              </a:rPr>
              <a:t>Glucose above threshold on all screens</a:t>
            </a:r>
          </a:p>
        </p:txBody>
      </p:sp>
      <p:sp>
        <p:nvSpPr>
          <p:cNvPr id="87" name="Rectangle 86"/>
          <p:cNvSpPr/>
          <p:nvPr/>
        </p:nvSpPr>
        <p:spPr>
          <a:xfrm>
            <a:off x="5320076" y="2123855"/>
            <a:ext cx="1440160" cy="7200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smtClean="0">
                <a:solidFill>
                  <a:schemeClr val="tx1"/>
                </a:solidFill>
              </a:rPr>
              <a:t>Glucose below threshold</a:t>
            </a:r>
          </a:p>
        </p:txBody>
      </p:sp>
      <p:sp>
        <p:nvSpPr>
          <p:cNvPr id="89" name="Rectangle 88"/>
          <p:cNvSpPr/>
          <p:nvPr/>
        </p:nvSpPr>
        <p:spPr>
          <a:xfrm>
            <a:off x="5320076" y="3180756"/>
            <a:ext cx="1440160" cy="7200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smtClean="0">
                <a:solidFill>
                  <a:schemeClr val="tx1"/>
                </a:solidFill>
              </a:rPr>
              <a:t>Glucose above threshold on all screens</a:t>
            </a:r>
          </a:p>
        </p:txBody>
      </p:sp>
    </p:spTree>
    <p:extLst>
      <p:ext uri="{BB962C8B-B14F-4D97-AF65-F5344CB8AC3E}">
        <p14:creationId xmlns:p14="http://schemas.microsoft.com/office/powerpoint/2010/main" val="915831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3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18183</TotalTime>
  <Words>3572</Words>
  <Application>Microsoft Office PowerPoint</Application>
  <PresentationFormat>On-screen Show (4:3)</PresentationFormat>
  <Paragraphs>335</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Custom Design</vt:lpstr>
      <vt:lpstr>Economic Analysis of Neonatal Hypoglycaemia  Dr Matthew Glasgow Clinical Research Fellow, PhD Candidate</vt:lpstr>
      <vt:lpstr>Background  – Neonatal Hypoglycaemia</vt:lpstr>
      <vt:lpstr>Background  – Neonatal Hypoglycaemia</vt:lpstr>
      <vt:lpstr>Background  – Neonatal Hypoglycaemia</vt:lpstr>
      <vt:lpstr>PhD Thesis</vt:lpstr>
      <vt:lpstr>Cost analysis of cot-side screening methods for neonatal hypoglycaemia   Glasgow MJ, Harding JE, Edlin R (2018). "Cost Analysis of Cot-Side Screening Methods for Neonatal Hypoglycaemia." Neonatology 114(2): 155-162.</vt:lpstr>
      <vt:lpstr>Background - Glucometers</vt:lpstr>
      <vt:lpstr>Methods - Probabilities and Costs</vt:lpstr>
      <vt:lpstr>PowerPoint Presentation</vt:lpstr>
      <vt:lpstr>Results - Base Analysis</vt:lpstr>
      <vt:lpstr>Discussion</vt:lpstr>
      <vt:lpstr>Cost Analysis of Dextrose Gel for Treating Neonatal Hypoglycaemia   Glasgow MJ, Harding JE, Edlin R (2018). "Cost Analysis of Treating Neonatal Hypoglycemia with Dextrose Gel." J Pediatr.</vt:lpstr>
      <vt:lpstr>Methods</vt:lpstr>
      <vt:lpstr>Methods - Probabilities and Costs</vt:lpstr>
      <vt:lpstr>Results</vt:lpstr>
      <vt:lpstr>PowerPoint Presentation</vt:lpstr>
      <vt:lpstr>PowerPoint Presentation</vt:lpstr>
      <vt:lpstr>Discussion</vt:lpstr>
      <vt:lpstr>Cost-Utility Analysis of Dextrose Gel for Preventing Neonatal Hypoglycaemia   </vt:lpstr>
      <vt:lpstr>Aim</vt:lpstr>
      <vt:lpstr>Methods</vt:lpstr>
      <vt:lpstr>Methods - Probabilities, Costs, Utilities</vt:lpstr>
      <vt:lpstr>PowerPoint Presentation</vt:lpstr>
      <vt:lpstr>Acknowledgements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Tenreiro</dc:creator>
  <cp:lastModifiedBy>Louise</cp:lastModifiedBy>
  <cp:revision>193</cp:revision>
  <cp:lastPrinted>2017-06-29T00:12:46Z</cp:lastPrinted>
  <dcterms:created xsi:type="dcterms:W3CDTF">2015-05-10T23:22:16Z</dcterms:created>
  <dcterms:modified xsi:type="dcterms:W3CDTF">2018-10-27T17:42:31Z</dcterms:modified>
</cp:coreProperties>
</file>