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0" r:id="rId4"/>
    <p:sldId id="265" r:id="rId5"/>
    <p:sldId id="266" r:id="rId6"/>
    <p:sldId id="262" r:id="rId7"/>
    <p:sldId id="258" r:id="rId8"/>
    <p:sldId id="259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4" r:id="rId21"/>
    <p:sldId id="25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06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35E3E0-FEB4-47AC-882E-512ED7C5B451}" type="datetimeFigureOut">
              <a:rPr lang="en-NZ" smtClean="0"/>
              <a:t>26/11/2018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4E66EEA-E4AF-429F-8A04-BF5923CF8B53}" type="slidenum">
              <a:rPr lang="en-NZ" smtClean="0"/>
              <a:t>‹#›</a:t>
            </a:fld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 where does the data come from?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Wooding</a:t>
            </a:r>
          </a:p>
          <a:p>
            <a:r>
              <a:rPr lang="en-US" dirty="0" smtClean="0"/>
              <a:t>CCTQM</a:t>
            </a:r>
          </a:p>
          <a:p>
            <a:r>
              <a:rPr lang="en-US" dirty="0" smtClean="0"/>
              <a:t>ADHB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26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Patient admitted with a headache</a:t>
            </a:r>
          </a:p>
          <a:p>
            <a:r>
              <a:rPr lang="en-US" dirty="0" err="1" smtClean="0"/>
              <a:t>PDx</a:t>
            </a:r>
            <a:r>
              <a:rPr lang="en-US" dirty="0" smtClean="0"/>
              <a:t>: R51 </a:t>
            </a:r>
            <a:r>
              <a:rPr lang="en-US" i="1" dirty="0" smtClean="0"/>
              <a:t>Headache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AR-DRG B77Z – Headache</a:t>
            </a:r>
          </a:p>
          <a:p>
            <a:r>
              <a:rPr lang="en-US" dirty="0" smtClean="0"/>
              <a:t>WIES: 0.4350</a:t>
            </a:r>
          </a:p>
          <a:p>
            <a:r>
              <a:rPr lang="en-US" dirty="0" smtClean="0"/>
              <a:t>Revenue: $2,024.63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4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Radiology result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CT head shows SDH</a:t>
            </a:r>
          </a:p>
          <a:p>
            <a:r>
              <a:rPr lang="en-US" dirty="0" err="1" smtClean="0"/>
              <a:t>PDx</a:t>
            </a:r>
            <a:r>
              <a:rPr lang="en-US" dirty="0" smtClean="0"/>
              <a:t>: I62.0 </a:t>
            </a:r>
            <a:r>
              <a:rPr lang="en-US" i="1" dirty="0" smtClean="0"/>
              <a:t>Subdural </a:t>
            </a:r>
            <a:r>
              <a:rPr lang="en-US" i="1" dirty="0" err="1" smtClean="0"/>
              <a:t>haemorrhage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AR-DRG B70C – Stroke w/o cat/</a:t>
            </a:r>
            <a:r>
              <a:rPr lang="en-US" dirty="0" err="1" smtClean="0"/>
              <a:t>sev</a:t>
            </a:r>
            <a:r>
              <a:rPr lang="en-US" dirty="0" smtClean="0"/>
              <a:t> CC</a:t>
            </a:r>
          </a:p>
          <a:p>
            <a:r>
              <a:rPr lang="en-US" dirty="0" smtClean="0"/>
              <a:t>WIES: 0.9729</a:t>
            </a:r>
          </a:p>
          <a:p>
            <a:r>
              <a:rPr lang="en-US" dirty="0" smtClean="0"/>
              <a:t>Revenue: $4,930.89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86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procedure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dirty="0" smtClean="0"/>
              <a:t>SDH drained</a:t>
            </a:r>
          </a:p>
          <a:p>
            <a:r>
              <a:rPr lang="en-US" dirty="0" err="1" smtClean="0"/>
              <a:t>PDx</a:t>
            </a:r>
            <a:r>
              <a:rPr lang="en-US" dirty="0" smtClean="0"/>
              <a:t>: I62.0 </a:t>
            </a:r>
            <a:r>
              <a:rPr lang="en-US" i="1" dirty="0" smtClean="0"/>
              <a:t>Subdural </a:t>
            </a:r>
            <a:r>
              <a:rPr lang="en-US" i="1" dirty="0" err="1" smtClean="0"/>
              <a:t>haemorrhage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PProc</a:t>
            </a:r>
            <a:r>
              <a:rPr lang="en-US" dirty="0" smtClean="0"/>
              <a:t>: 39600-00 </a:t>
            </a:r>
            <a:r>
              <a:rPr lang="en-US" i="1" dirty="0" smtClean="0"/>
              <a:t>Drainage of ICH</a:t>
            </a:r>
            <a:endParaRPr lang="en-US" i="1" dirty="0"/>
          </a:p>
          <a:p>
            <a:r>
              <a:rPr lang="en-US" dirty="0" smtClean="0"/>
              <a:t>AR-DRG B02C – Craniotomy w/o cat/</a:t>
            </a:r>
            <a:r>
              <a:rPr lang="en-US" dirty="0" err="1" smtClean="0"/>
              <a:t>sev</a:t>
            </a:r>
            <a:r>
              <a:rPr lang="en-US" dirty="0" smtClean="0"/>
              <a:t> CC</a:t>
            </a:r>
          </a:p>
          <a:p>
            <a:r>
              <a:rPr lang="en-US" dirty="0" smtClean="0"/>
              <a:t>WIES: 3.9042</a:t>
            </a:r>
          </a:p>
          <a:p>
            <a:r>
              <a:rPr lang="en-US" dirty="0" smtClean="0"/>
              <a:t>Revenue: $19,787.15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16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Co-morbidity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err="1" smtClean="0"/>
              <a:t>Physio</a:t>
            </a:r>
            <a:r>
              <a:rPr lang="en-US" dirty="0" smtClean="0"/>
              <a:t> attended for hemiplegia</a:t>
            </a:r>
          </a:p>
          <a:p>
            <a:r>
              <a:rPr lang="en-US" dirty="0" err="1" smtClean="0"/>
              <a:t>PDx</a:t>
            </a:r>
            <a:r>
              <a:rPr lang="en-US" dirty="0" smtClean="0"/>
              <a:t>: I62.0 </a:t>
            </a:r>
            <a:r>
              <a:rPr lang="en-US" i="1" dirty="0" smtClean="0"/>
              <a:t>Subdural </a:t>
            </a:r>
            <a:r>
              <a:rPr lang="en-US" i="1" dirty="0" err="1" smtClean="0"/>
              <a:t>haemorrhage</a:t>
            </a:r>
            <a:endParaRPr lang="en-US" dirty="0" smtClean="0"/>
          </a:p>
          <a:p>
            <a:r>
              <a:rPr lang="en-US" dirty="0" err="1" smtClean="0"/>
              <a:t>ADx</a:t>
            </a:r>
            <a:r>
              <a:rPr lang="en-US" dirty="0" smtClean="0"/>
              <a:t>: G81.9 </a:t>
            </a:r>
            <a:r>
              <a:rPr lang="en-US" i="1" dirty="0" smtClean="0"/>
              <a:t>Hemiplegia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PProc</a:t>
            </a:r>
            <a:r>
              <a:rPr lang="en-US" dirty="0" smtClean="0"/>
              <a:t>: 39600-00 </a:t>
            </a:r>
            <a:r>
              <a:rPr lang="en-US" i="1" dirty="0" smtClean="0"/>
              <a:t>Drainage of ICH</a:t>
            </a:r>
            <a:endParaRPr lang="en-US" i="1" dirty="0"/>
          </a:p>
          <a:p>
            <a:r>
              <a:rPr lang="en-US" dirty="0" smtClean="0"/>
              <a:t>AR-DRG B02B – Craniotomy w </a:t>
            </a:r>
            <a:r>
              <a:rPr lang="en-US" dirty="0" err="1" smtClean="0"/>
              <a:t>Sev</a:t>
            </a:r>
            <a:r>
              <a:rPr lang="en-US" dirty="0" smtClean="0"/>
              <a:t> CC</a:t>
            </a:r>
          </a:p>
          <a:p>
            <a:r>
              <a:rPr lang="en-US" dirty="0" smtClean="0"/>
              <a:t>WIES: 6.4277</a:t>
            </a:r>
          </a:p>
          <a:p>
            <a:r>
              <a:rPr lang="en-US" dirty="0" smtClean="0"/>
              <a:t>Revenue: $32,567.22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19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Co-morbidity (lab result)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Slow-K prescribed for low potassium</a:t>
            </a:r>
          </a:p>
          <a:p>
            <a:r>
              <a:rPr lang="en-US" dirty="0" err="1" smtClean="0"/>
              <a:t>PDx</a:t>
            </a:r>
            <a:r>
              <a:rPr lang="en-US" dirty="0" smtClean="0"/>
              <a:t>: I62.0 </a:t>
            </a:r>
            <a:r>
              <a:rPr lang="en-US" i="1" dirty="0" smtClean="0"/>
              <a:t>Subdural </a:t>
            </a:r>
            <a:r>
              <a:rPr lang="en-US" i="1" dirty="0" err="1" smtClean="0"/>
              <a:t>haemorrhage</a:t>
            </a:r>
            <a:endParaRPr lang="en-US" dirty="0" smtClean="0"/>
          </a:p>
          <a:p>
            <a:r>
              <a:rPr lang="en-US" dirty="0" err="1" smtClean="0"/>
              <a:t>ADx</a:t>
            </a:r>
            <a:r>
              <a:rPr lang="en-US" dirty="0" smtClean="0"/>
              <a:t>: G81.9 </a:t>
            </a:r>
            <a:r>
              <a:rPr lang="en-US" i="1" dirty="0" smtClean="0"/>
              <a:t>Hemiplegia</a:t>
            </a:r>
            <a:endParaRPr lang="en-US" dirty="0"/>
          </a:p>
          <a:p>
            <a:r>
              <a:rPr lang="en-US" dirty="0" smtClean="0"/>
              <a:t>         E87.6 </a:t>
            </a:r>
            <a:r>
              <a:rPr lang="en-US" i="1" dirty="0" err="1" smtClean="0"/>
              <a:t>Hypokalaemia</a:t>
            </a:r>
            <a:endParaRPr lang="en-US" dirty="0" smtClean="0"/>
          </a:p>
          <a:p>
            <a:r>
              <a:rPr lang="en-US" dirty="0" err="1" smtClean="0"/>
              <a:t>PProc</a:t>
            </a:r>
            <a:r>
              <a:rPr lang="en-US" dirty="0" smtClean="0"/>
              <a:t>: 39600-00 </a:t>
            </a:r>
            <a:r>
              <a:rPr lang="en-US" i="1" dirty="0" smtClean="0"/>
              <a:t>Drainage of ICH</a:t>
            </a:r>
            <a:endParaRPr lang="en-US" i="1" dirty="0"/>
          </a:p>
          <a:p>
            <a:r>
              <a:rPr lang="en-US" dirty="0" smtClean="0"/>
              <a:t>AR-DRG B02A – Craniotomy w Cat CC</a:t>
            </a:r>
          </a:p>
          <a:p>
            <a:r>
              <a:rPr lang="en-US" dirty="0" smtClean="0"/>
              <a:t>WIES: 7.4713</a:t>
            </a:r>
          </a:p>
          <a:p>
            <a:r>
              <a:rPr lang="en-US" dirty="0" smtClean="0"/>
              <a:t>Revenue: $37,865.42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6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86-year-old female slipped on the dance floor and fell at a night club she was attending to celebrate her great-granddaughter’s graduation. Admitted to hospital, X-ray showed sub-capital fracture of left neck of femur. Moore’s </a:t>
            </a:r>
            <a:r>
              <a:rPr lang="en-NZ" dirty="0" err="1"/>
              <a:t>hemiarthroplasty</a:t>
            </a:r>
            <a:r>
              <a:rPr lang="en-NZ" dirty="0"/>
              <a:t> was performed under epidural block (3E) because of her significant co-morbidities of COPD, CHF and </a:t>
            </a:r>
            <a:r>
              <a:rPr lang="en-NZ" dirty="0" smtClean="0"/>
              <a:t>emphysema.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69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63-year-old woman was admitted for repair of aortic valve stenosis. Co-morbidities included Type 2 DM, </a:t>
            </a:r>
            <a:r>
              <a:rPr lang="en-NZ" dirty="0" err="1"/>
              <a:t>hypercholesterolaemia</a:t>
            </a:r>
            <a:r>
              <a:rPr lang="en-NZ" dirty="0"/>
              <a:t> and obesity. She had a mechanical AVR with CPB performed under </a:t>
            </a:r>
            <a:r>
              <a:rPr lang="en-NZ" dirty="0" smtClean="0"/>
              <a:t>GA.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49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Maybe a third?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/>
              <a:t>Patient presented with a necrotic area on the left shin. H</a:t>
            </a:r>
            <a:r>
              <a:rPr lang="en-NZ" dirty="0" smtClean="0"/>
              <a:t>e </a:t>
            </a:r>
            <a:r>
              <a:rPr lang="en-NZ" dirty="0"/>
              <a:t>banged it on the coffee table 4 days previously. </a:t>
            </a:r>
            <a:r>
              <a:rPr lang="en-NZ" dirty="0" smtClean="0"/>
              <a:t>He </a:t>
            </a:r>
            <a:r>
              <a:rPr lang="en-NZ" dirty="0"/>
              <a:t>was also found to be suffering from osteoarthritis in </a:t>
            </a:r>
            <a:r>
              <a:rPr lang="en-NZ" dirty="0" smtClean="0"/>
              <a:t>his </a:t>
            </a:r>
            <a:r>
              <a:rPr lang="en-NZ" dirty="0"/>
              <a:t>L hip and diabetes with multiple complications. The foot ulcers were cleaned out and grafted along with the pretibial wound. </a:t>
            </a:r>
            <a:r>
              <a:rPr lang="en-NZ" dirty="0" smtClean="0"/>
              <a:t>His </a:t>
            </a:r>
            <a:r>
              <a:rPr lang="en-NZ" dirty="0"/>
              <a:t>hypertension and CORD were well controlled without </a:t>
            </a:r>
            <a:r>
              <a:rPr lang="en-NZ" dirty="0" smtClean="0"/>
              <a:t>medications.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452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Falls from Supermarket trollies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“One of the leading cause of injuries in children under five is falls from supermarket trollies.”</a:t>
            </a:r>
          </a:p>
          <a:p>
            <a:r>
              <a:rPr lang="en-US" dirty="0" smtClean="0"/>
              <a:t>“But how do you know?”</a:t>
            </a:r>
          </a:p>
          <a:p>
            <a:pPr marL="36576" indent="0">
              <a:buNone/>
            </a:pPr>
            <a:endParaRPr lang="en-NZ" sz="3200" baseline="30000" dirty="0" smtClean="0"/>
          </a:p>
          <a:p>
            <a:pPr marL="36576" indent="0">
              <a:buNone/>
            </a:pPr>
            <a:r>
              <a:rPr lang="en-NZ" sz="3200" baseline="30000" dirty="0" smtClean="0"/>
              <a:t>W02.9</a:t>
            </a:r>
            <a:r>
              <a:rPr lang="en-NZ" sz="3200" baseline="30000" dirty="0"/>
              <a:t>	Fall involving other and unspecified pedestrian conveyance</a:t>
            </a:r>
            <a:endParaRPr lang="en-NZ" sz="3200" dirty="0"/>
          </a:p>
          <a:p>
            <a:pPr marL="36576" indent="0">
              <a:buNone/>
            </a:pPr>
            <a:r>
              <a:rPr lang="en-NZ" sz="3200" baseline="30000" dirty="0">
                <a:latin typeface="Times New Roman"/>
              </a:rPr>
              <a:t>	Fall:</a:t>
            </a:r>
            <a:endParaRPr lang="en-NZ" sz="3200" dirty="0">
              <a:latin typeface="Times New Roman"/>
            </a:endParaRPr>
          </a:p>
          <a:p>
            <a:pPr lvl="2"/>
            <a:r>
              <a:rPr lang="en-NZ" baseline="30000" dirty="0">
                <a:latin typeface="Times New Roman"/>
              </a:rPr>
              <a:t> involving powered scooter</a:t>
            </a:r>
            <a:endParaRPr lang="en-NZ" dirty="0">
              <a:latin typeface="Times New Roman"/>
            </a:endParaRPr>
          </a:p>
          <a:p>
            <a:pPr lvl="2"/>
            <a:r>
              <a:rPr lang="en-NZ" baseline="30000" dirty="0">
                <a:latin typeface="Times New Roman"/>
              </a:rPr>
              <a:t> while seated in, or climbing into or out of shopping trolley</a:t>
            </a:r>
            <a:endParaRPr lang="en-NZ" dirty="0">
              <a:latin typeface="Times New Roman"/>
            </a:endParaRPr>
          </a:p>
          <a:p>
            <a:pPr marL="36576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74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prior to 2008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dirty="0" smtClean="0"/>
              <a:t>W17 Other fall from one level to another</a:t>
            </a:r>
          </a:p>
          <a:p>
            <a:pPr marL="338328" lvl="1" indent="0">
              <a:buNone/>
            </a:pPr>
            <a:r>
              <a:rPr lang="en-US" dirty="0" smtClean="0"/>
              <a:t>Fall from or into:</a:t>
            </a:r>
          </a:p>
          <a:p>
            <a:pPr marL="964692" lvl="2" indent="-342900"/>
            <a:r>
              <a:rPr lang="en-US" dirty="0" smtClean="0"/>
              <a:t>cavity</a:t>
            </a:r>
          </a:p>
          <a:p>
            <a:pPr marL="964692" lvl="2" indent="-342900"/>
            <a:r>
              <a:rPr lang="en-US" dirty="0" smtClean="0"/>
              <a:t>dock</a:t>
            </a:r>
          </a:p>
          <a:p>
            <a:pPr marL="964692" lvl="2" indent="-342900"/>
            <a:r>
              <a:rPr lang="en-US" dirty="0" smtClean="0"/>
              <a:t>haystack</a:t>
            </a:r>
          </a:p>
          <a:p>
            <a:pPr marL="964692" lvl="2" indent="-342900"/>
            <a:r>
              <a:rPr lang="en-US" dirty="0" smtClean="0"/>
              <a:t>hole</a:t>
            </a:r>
          </a:p>
          <a:p>
            <a:pPr marL="964692" lvl="2" indent="-342900"/>
            <a:r>
              <a:rPr lang="en-US" dirty="0" smtClean="0"/>
              <a:t>pit</a:t>
            </a:r>
          </a:p>
          <a:p>
            <a:pPr marL="964692" lvl="2" indent="-342900"/>
            <a:r>
              <a:rPr lang="en-US" dirty="0" smtClean="0"/>
              <a:t>quarry</a:t>
            </a:r>
          </a:p>
          <a:p>
            <a:pPr marL="964692" lvl="2" indent="-342900"/>
            <a:r>
              <a:rPr lang="en-US" dirty="0" smtClean="0"/>
              <a:t>shaft</a:t>
            </a:r>
          </a:p>
          <a:p>
            <a:pPr marL="964692" lvl="2" indent="-342900"/>
            <a:r>
              <a:rPr lang="en-US" dirty="0" smtClean="0"/>
              <a:t>tank</a:t>
            </a:r>
          </a:p>
          <a:p>
            <a:pPr marL="964692" lvl="2" indent="-342900"/>
            <a:r>
              <a:rPr lang="en-US" dirty="0" smtClean="0"/>
              <a:t>well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61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gets coded?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Only inpatient events get coded</a:t>
            </a:r>
          </a:p>
          <a:p>
            <a:pPr marL="36576" indent="0"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“A healthcare encounter in which a person becomes resident in a healthcare facility. [H]</a:t>
            </a:r>
            <a:r>
              <a:rPr lang="en-US" dirty="0" err="1" smtClean="0">
                <a:latin typeface="Baskerville Old Face" panose="02020602080505020303" pitchFamily="18" charset="0"/>
              </a:rPr>
              <a:t>ealthcare</a:t>
            </a:r>
            <a:r>
              <a:rPr lang="en-US" dirty="0" smtClean="0">
                <a:latin typeface="Baskerville Old Face" panose="02020602080505020303" pitchFamily="18" charset="0"/>
              </a:rPr>
              <a:t> users who receive assessment and/or treatment for three hours or more, or who have a general </a:t>
            </a:r>
            <a:r>
              <a:rPr lang="en-US" dirty="0" err="1" smtClean="0">
                <a:latin typeface="Baskerville Old Face" panose="02020602080505020303" pitchFamily="18" charset="0"/>
              </a:rPr>
              <a:t>anaesthetic</a:t>
            </a:r>
            <a:r>
              <a:rPr lang="en-US" dirty="0" smtClean="0">
                <a:latin typeface="Baskerville Old Face" panose="02020602080505020303" pitchFamily="18" charset="0"/>
              </a:rPr>
              <a:t> are to be admitted. This also applies to healthcare users of Emergency Departments…</a:t>
            </a:r>
            <a:endParaRPr lang="en-NZ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2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mantras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it’s not documented, it didn’t happen</a:t>
            </a:r>
          </a:p>
          <a:p>
            <a:pPr marL="36576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Just because you can, doesn’t mean you should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r>
              <a:rPr lang="en-US" dirty="0" smtClean="0"/>
              <a:t>If at first you don’t succeed, cheat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303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vs Nomenclature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ICD-10 is a statistical classification</a:t>
            </a:r>
          </a:p>
          <a:p>
            <a:r>
              <a:rPr lang="en-US" dirty="0" err="1" smtClean="0"/>
              <a:t>SNoMed</a:t>
            </a:r>
            <a:r>
              <a:rPr lang="en-US" dirty="0" smtClean="0"/>
              <a:t> is a nomenclature</a:t>
            </a:r>
          </a:p>
          <a:p>
            <a:pPr marL="36576" indent="0">
              <a:buNone/>
            </a:pPr>
            <a:endParaRPr lang="en-US" sz="2800" dirty="0" smtClean="0"/>
          </a:p>
          <a:p>
            <a:pPr marL="36576" indent="0">
              <a:buNone/>
            </a:pPr>
            <a:r>
              <a:rPr lang="en-US" sz="2800" dirty="0" smtClean="0"/>
              <a:t>I47.1 Supraventricular tachycardia</a:t>
            </a:r>
          </a:p>
          <a:p>
            <a:pPr marL="36576" indent="0">
              <a:buNone/>
            </a:pPr>
            <a:r>
              <a:rPr lang="en-US" dirty="0"/>
              <a:t>	</a:t>
            </a:r>
            <a:r>
              <a:rPr lang="en-US" sz="2400" dirty="0" smtClean="0"/>
              <a:t>Tachycardia (paroxysmal):</a:t>
            </a:r>
          </a:p>
          <a:p>
            <a:pPr lvl="2"/>
            <a:r>
              <a:rPr lang="en-US" dirty="0" smtClean="0"/>
              <a:t>atrial</a:t>
            </a:r>
          </a:p>
          <a:p>
            <a:pPr lvl="2"/>
            <a:r>
              <a:rPr lang="en-US" dirty="0" smtClean="0"/>
              <a:t>atrioventricular [AV]:</a:t>
            </a:r>
          </a:p>
          <a:p>
            <a:pPr lvl="3"/>
            <a:r>
              <a:rPr lang="en-US" dirty="0" smtClean="0"/>
              <a:t>NOS</a:t>
            </a:r>
          </a:p>
          <a:p>
            <a:pPr lvl="3"/>
            <a:r>
              <a:rPr lang="en-US" dirty="0" smtClean="0"/>
              <a:t>re-entrant (nodal) [AVNRT] [AVRT]</a:t>
            </a:r>
          </a:p>
          <a:p>
            <a:pPr lvl="2"/>
            <a:r>
              <a:rPr lang="en-US" dirty="0" smtClean="0"/>
              <a:t>junctional</a:t>
            </a:r>
          </a:p>
          <a:p>
            <a:pPr lvl="2"/>
            <a:r>
              <a:rPr lang="en-US" dirty="0" smtClean="0"/>
              <a:t>nodal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032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stuff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Single national MRN</a:t>
            </a:r>
          </a:p>
          <a:p>
            <a:pPr lvl="1"/>
            <a:r>
              <a:rPr lang="en-NZ" dirty="0" smtClean="0"/>
              <a:t>HCU identifier</a:t>
            </a:r>
          </a:p>
          <a:p>
            <a:pPr lvl="1"/>
            <a:r>
              <a:rPr lang="en-NZ" dirty="0" smtClean="0"/>
              <a:t>Popularly, the NHI number</a:t>
            </a:r>
          </a:p>
          <a:p>
            <a:r>
              <a:rPr lang="en-NZ" dirty="0" smtClean="0"/>
              <a:t>Data back to 1948</a:t>
            </a:r>
          </a:p>
          <a:p>
            <a:r>
              <a:rPr lang="en-NZ" dirty="0" smtClean="0"/>
              <a:t>Code Descriptions</a:t>
            </a:r>
          </a:p>
          <a:p>
            <a:pPr lvl="1"/>
            <a:r>
              <a:rPr lang="en-NZ" dirty="0" smtClean="0"/>
              <a:t>M, S, T, U, V, W, X, Y codes</a:t>
            </a:r>
          </a:p>
          <a:p>
            <a:pPr lvl="1"/>
            <a:r>
              <a:rPr lang="en-NZ" dirty="0" smtClean="0"/>
              <a:t>“Other” codes</a:t>
            </a:r>
          </a:p>
          <a:p>
            <a:pPr lvl="1"/>
            <a:r>
              <a:rPr lang="en-NZ" dirty="0" smtClean="0"/>
              <a:t>Further back </a:t>
            </a:r>
            <a:r>
              <a:rPr lang="en-NZ" smtClean="0"/>
              <a:t>in time, most codes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>
                <a:latin typeface="Baskerville Old Face" panose="02020602080505020303" pitchFamily="18" charset="0"/>
              </a:rPr>
              <a:t>… When calculating the three hours, exclude time in a waiting room, exclude triage and use only the duration of assessment/treatment. If part of the assessment/treatment includes observation, then this time contributes to the three hours. ‘Assessment/treatment’ is clinical assessment, treatment, therapy, advice, diagnostic or investigatory procedures from a nurse or doctor or other health professional.”</a:t>
            </a:r>
            <a:endParaRPr lang="en-NZ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Documentation to Data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908175" y="1736725"/>
          <a:ext cx="4565650" cy="42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4565523" imgH="4252722" progId="Visio.Drawing.11">
                  <p:embed/>
                </p:oleObj>
              </mc:Choice>
              <mc:Fallback>
                <p:oleObj r:id="rId3" imgW="4565523" imgH="4252722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736725"/>
                        <a:ext cx="4565650" cy="425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7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 dirty="0">
                <a:solidFill>
                  <a:schemeClr val="accent2"/>
                </a:solidFill>
              </a:rPr>
              <a:t>Responsibility of clinician</a:t>
            </a:r>
          </a:p>
          <a:p>
            <a:pPr lvl="1"/>
            <a:r>
              <a:rPr lang="en-NZ" altLang="en-US" dirty="0">
                <a:solidFill>
                  <a:schemeClr val="accent2"/>
                </a:solidFill>
              </a:rPr>
              <a:t>Complete, Timely, Legible, </a:t>
            </a:r>
            <a:r>
              <a:rPr lang="en-NZ" altLang="en-US" dirty="0" smtClean="0">
                <a:solidFill>
                  <a:schemeClr val="accent2"/>
                </a:solidFill>
              </a:rPr>
              <a:t>Specific</a:t>
            </a:r>
          </a:p>
          <a:p>
            <a:pPr lvl="1"/>
            <a:endParaRPr lang="en-US" altLang="en-US" dirty="0" smtClean="0">
              <a:solidFill>
                <a:schemeClr val="accent2"/>
              </a:solidFill>
            </a:endParaRPr>
          </a:p>
          <a:p>
            <a:pPr lvl="1"/>
            <a:endParaRPr lang="en-US" altLang="en-US" dirty="0">
              <a:solidFill>
                <a:schemeClr val="accent2"/>
              </a:solidFill>
            </a:endParaRPr>
          </a:p>
          <a:p>
            <a:r>
              <a:rPr lang="en-US" altLang="en-US" dirty="0" smtClean="0">
                <a:solidFill>
                  <a:srgbClr val="FF0000"/>
                </a:solidFill>
              </a:rPr>
              <a:t>If it’s not documented, it didn’t happen</a:t>
            </a:r>
            <a:endParaRPr lang="en-NZ" altLang="en-US" dirty="0">
              <a:solidFill>
                <a:srgbClr val="FF0000"/>
              </a:solidFill>
            </a:endParaRPr>
          </a:p>
          <a:p>
            <a:pPr marL="36576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81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process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Abstraction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Read the record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Analyse</a:t>
            </a:r>
            <a:r>
              <a:rPr lang="en-US" dirty="0" smtClean="0">
                <a:solidFill>
                  <a:schemeClr val="accent2"/>
                </a:solidFill>
              </a:rPr>
              <a:t> the concepts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Assignment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Find the codes in the classification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Enter codes into system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Review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Does the </a:t>
            </a:r>
            <a:r>
              <a:rPr lang="en-US" dirty="0" err="1" smtClean="0">
                <a:solidFill>
                  <a:schemeClr val="accent2"/>
                </a:solidFill>
              </a:rPr>
              <a:t>codeset</a:t>
            </a:r>
            <a:r>
              <a:rPr lang="en-US" dirty="0" smtClean="0">
                <a:solidFill>
                  <a:schemeClr val="accent2"/>
                </a:solidFill>
              </a:rPr>
              <a:t> make sense?</a:t>
            </a:r>
            <a:endParaRPr lang="en-N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0001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principal diagnosis is defined as:</a:t>
            </a:r>
          </a:p>
          <a:p>
            <a:pPr marL="13716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1"/>
                </a:solidFill>
              </a:rPr>
              <a:t>“The diagnosis established after study to be chiefly responsible for occasioning an episode of admitted patient care.”</a:t>
            </a:r>
            <a:endParaRPr lang="en-N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98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0002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 additional diagnosis is defined as: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3716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“A condition or complaint either coexisting with the principal diagnosis or arising during the episode of admitted patient care.”</a:t>
            </a:r>
            <a:endParaRPr lang="en-NZ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0002 – Part 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For coding purposes, </a:t>
            </a:r>
            <a:r>
              <a:rPr lang="en-US" dirty="0" err="1" smtClean="0">
                <a:solidFill>
                  <a:schemeClr val="accent2"/>
                </a:solidFill>
              </a:rPr>
              <a:t>ADx</a:t>
            </a:r>
            <a:r>
              <a:rPr lang="en-US" dirty="0" smtClean="0">
                <a:solidFill>
                  <a:schemeClr val="accent2"/>
                </a:solidFill>
              </a:rPr>
              <a:t> should be interpreted as conditions that affect patient management in terms of requiring any of the following: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Commencement, alteration or adjustment of therapeutic treatment;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Diagnostic procedures;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Increased clinical care and/or monitoring.</a:t>
            </a:r>
            <a:endParaRPr lang="en-N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8578</TotalTime>
  <Words>695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Technic</vt:lpstr>
      <vt:lpstr>Visio.Drawing.11</vt:lpstr>
      <vt:lpstr>But where does the data come from?</vt:lpstr>
      <vt:lpstr>Who gets coded?</vt:lpstr>
      <vt:lpstr>PowerPoint Presentation</vt:lpstr>
      <vt:lpstr>From Documentation to Data</vt:lpstr>
      <vt:lpstr>Documentation</vt:lpstr>
      <vt:lpstr>Coding process</vt:lpstr>
      <vt:lpstr>ACS 0001</vt:lpstr>
      <vt:lpstr>ACS 0002</vt:lpstr>
      <vt:lpstr>ACS 0002 – Part 2</vt:lpstr>
      <vt:lpstr>Case study</vt:lpstr>
      <vt:lpstr>Radiology result</vt:lpstr>
      <vt:lpstr>OR procedure</vt:lpstr>
      <vt:lpstr>Co-morbidity</vt:lpstr>
      <vt:lpstr>Co-morbidity (lab result)</vt:lpstr>
      <vt:lpstr>Case scenario</vt:lpstr>
      <vt:lpstr>And another</vt:lpstr>
      <vt:lpstr>Maybe a third?</vt:lpstr>
      <vt:lpstr>Falls from Supermarket trollies</vt:lpstr>
      <vt:lpstr>But prior to 2008</vt:lpstr>
      <vt:lpstr>Coding mantras</vt:lpstr>
      <vt:lpstr>Classification vs Nomenclature</vt:lpstr>
      <vt:lpstr>The good stuff</vt:lpstr>
    </vt:vector>
  </TitlesOfParts>
  <Company>healthAlliance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 where does the data come from?</dc:title>
  <dc:creator>Andrew Wooding</dc:creator>
  <cp:lastModifiedBy>Louise</cp:lastModifiedBy>
  <cp:revision>18</cp:revision>
  <dcterms:created xsi:type="dcterms:W3CDTF">2018-10-09T02:54:41Z</dcterms:created>
  <dcterms:modified xsi:type="dcterms:W3CDTF">2018-11-25T19:41:47Z</dcterms:modified>
</cp:coreProperties>
</file>