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72" r:id="rId4"/>
    <p:sldId id="264" r:id="rId5"/>
    <p:sldId id="263" r:id="rId6"/>
    <p:sldId id="262" r:id="rId7"/>
    <p:sldId id="265" r:id="rId8"/>
    <p:sldId id="261" r:id="rId9"/>
    <p:sldId id="260" r:id="rId10"/>
    <p:sldId id="259" r:id="rId11"/>
    <p:sldId id="266" r:id="rId12"/>
    <p:sldId id="267" r:id="rId13"/>
    <p:sldId id="279" r:id="rId14"/>
    <p:sldId id="273" r:id="rId15"/>
    <p:sldId id="274" r:id="rId16"/>
    <p:sldId id="276" r:id="rId17"/>
    <p:sldId id="278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418" autoAdjust="0"/>
  </p:normalViewPr>
  <p:slideViewPr>
    <p:cSldViewPr snapToGrid="0" snapToObjects="1">
      <p:cViewPr>
        <p:scale>
          <a:sx n="74" d="100"/>
          <a:sy n="74" d="100"/>
        </p:scale>
        <p:origin x="2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6D382-6384-3248-A011-83A592463239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3C942-9C7A-4D4F-A223-3D9B7806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6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armac.govt.nz/assets/pfpa-v2-2-cost-resource-manual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abtests.co.nz/for-patients/all-test-prices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40min session (30min talk?)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76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myeloma project at least 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dditional health system costs of up to $2.1 million that may not be captured in the datasets reported above. These additional costs comprise imaging, primary care and laboratory costs</a:t>
            </a:r>
            <a:r>
              <a:rPr lang="en-NZ" dirty="0" smtClean="0">
                <a:effectLst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NZ" dirty="0" smtClean="0">
                <a:effectLst/>
              </a:rPr>
              <a:t>Estimated</a:t>
            </a:r>
            <a:r>
              <a:rPr lang="en-NZ" baseline="0" dirty="0" smtClean="0">
                <a:effectLst/>
              </a:rPr>
              <a:t> v</a:t>
            </a:r>
            <a:r>
              <a:rPr lang="en-NZ" dirty="0" smtClean="0">
                <a:effectLst/>
              </a:rPr>
              <a:t>olumes x unit costs is probably the best we can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18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I’m not going to dwell on private costs</a:t>
            </a:r>
          </a:p>
          <a:p>
            <a:r>
              <a:rPr lang="en-US" dirty="0" smtClean="0"/>
              <a:t>- Could</a:t>
            </a:r>
            <a:r>
              <a:rPr lang="en-US" baseline="0" dirty="0" smtClean="0"/>
              <a:t> crudely use a s</a:t>
            </a:r>
            <a:r>
              <a:rPr lang="en-US" dirty="0" smtClean="0"/>
              <a:t>caling factor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21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CBAX figures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comprise co-payments on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 consultations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pharmaceuticals;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reductions in income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patients and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caregivers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the costs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travel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and from treatments and appointments; and the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 of leisure time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Societal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perspective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calculated the costs by biological sex (male/female) for an age-matched control population (representing the full New Zealand population) in the same way as the costs for patients with a diagnosis of multiple myeloma.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Other costs e.g.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products (see later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talk)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51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Will e</a:t>
            </a:r>
            <a:r>
              <a:rPr lang="en-US" dirty="0" smtClean="0"/>
              <a:t>xplain some of the difficulties for each case study, what data didn’t exist? How</a:t>
            </a:r>
            <a:r>
              <a:rPr lang="en-US" baseline="0" dirty="0" smtClean="0"/>
              <a:t> did we solve this?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81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This example shows how we can build costs from multiple previous analyses into a new analysis (BODE3, BODE3, </a:t>
            </a:r>
            <a:r>
              <a:rPr lang="en-US" dirty="0" err="1" smtClean="0"/>
              <a:t>Sapere</a:t>
            </a:r>
            <a:r>
              <a:rPr lang="en-US" dirty="0" smtClean="0"/>
              <a:t>,</a:t>
            </a:r>
            <a:r>
              <a:rPr lang="en-US" baseline="0" dirty="0" smtClean="0"/>
              <a:t> Published articles)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Emphasise</a:t>
            </a:r>
            <a:r>
              <a:rPr lang="en-US" dirty="0" smtClean="0"/>
              <a:t> the use of uncertainty (especially mean of x3-4 colonoscopy costs and </a:t>
            </a:r>
            <a:r>
              <a:rPr lang="en-US" dirty="0" err="1" smtClean="0"/>
              <a:t>sd</a:t>
            </a:r>
            <a:r>
              <a:rPr lang="en-US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 Data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domains)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five cost calculations performed to impute costs data to the model.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Joe Citizen Costs (from BODE3 existing analysis)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Colorectal Cancer Costs (BODE3, existing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analysis)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Screening Costs (unit cost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derived from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fixed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variable costs, no economies of scale)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Spoiled Kits adjustment ($78,000 estimate 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translated into per invite cost)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Costs of complications from colonoscopy (Bleeding $5263 NZD (low $676, high $8693)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Perforation $17482 NZD (low $5259, high $25918) SD for uncertainty distributions to [(high estimate – low estimate)/3.92])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We can check back to see if our figures can reproduce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overall totals (using data for number invited/screened/colonoscopies from page 26 Table):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63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DHBs were invited to supply an operational costs breakdown of CA for AF, however most responded that this is difficult to obtain and not routinely recorded. 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 procedure is expensive. The catheter and materials cost approximately $9500 per procedure (a cryoablation catheter can cost $6500 alone). 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Canadian registry study puts the cost at NZD$25,394 after adjustment for purchasing power parity and inflation(91) and the Belgian HTA estimates NZD$16,189(28) The mean of these three studies puts the cost (in NZD) at $19,254. Analysis of cost weight data in national datasets suggest a cost of between $16,000-$17,000 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some non-CA for AF procedures will be included in this estimate due to coding ambiguities. 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 the cost per CA is likely to be approximately $15,000 - $20,000 in the New Zealand public health system. 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New Zealand cardiologist suggested the procedure costs are $35,000 in private practice (Source: personal communication 6/11/2015).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Long-term success rates are uncertain We have only projected to five years, which is grounded in international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Serious complications occur It appears the rate of these is similar to the major complications seen with AADs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Some patients require multiple ablations, We model a repeat procedure rate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study has shown reduction in death/stroke We assume no difference in death/stroke and therefore omit these from the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7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Use as an example of bottom up infusion costing according to PHARMAC’s prices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additional sources consulted for costs were:</a:t>
            </a:r>
            <a:endParaRPr lang="en-N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BODE3 published health system costs for end of life costs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NZ Blood Service for cost of red blood cells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Breast Cancer NZ website for cost of mammography</a:t>
            </a: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District health nurse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visit costs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https://www.pharmac.govt.nz/assets/pfpa-v2-2-cost-resource-manual.pdf</a:t>
            </a:r>
            <a:endParaRPr lang="en-NZ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costs are per hour, these are multiplied by duration of infusion (varies by drug, e.g. 30min, 60min) plus monitoring time, we have assumed 2 hours total time and 4 patients per nurse [THESE COME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WILDLY LESS THAN THE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ADHB values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 subcutaneous injection (5 mcg/kg/day)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Injection costs will need to be included if not self-administered (e.g. practice nurse cost $31 per visit)</a:t>
            </a:r>
            <a:r>
              <a:rPr lang="en-NZ" dirty="0" smtClean="0">
                <a:effectLst/>
              </a:rPr>
              <a:t> 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IMPORTANCE OF EXACTLY HOW IT IS DONE: e.g. district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nurse in only 10% cases // OR only 1 hour infusion… </a:t>
            </a:r>
          </a:p>
          <a:p>
            <a:endParaRPr lang="en-NZ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Infusion costs from PHARMAC cost resource manual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group test = $20.50 + admin/handling fee $12.50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https://labtests.co.nz/for-patients/all-test-prices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 per unit red blood cells = $295.91 sourced from NZ Blood Service’s charge to DHBs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23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not going to reveal any figures since this report isn’t yet published, but some of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findings along the way were interesting from a process point of view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importance of double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Imaging costs: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one New Zealand hospital it is standard practice for all new myeloma patients to have a full body MRI and this is likely to become standard practice. Multi body region MRI can cost over $3000 according to private radiology practice price lists in New Zealand</a:t>
            </a:r>
            <a:r>
              <a:rPr lang="en-NZ" dirty="0" smtClean="0">
                <a:effectLst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non-laboratory diagnostic tests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if they are undertaken in the community, may not be captured by NMDS or NNPAC. Tests such as echocardiography or lung-function testing will add upwards of $300 per investigation</a:t>
            </a:r>
            <a:r>
              <a:rPr lang="en-NZ" dirty="0" smtClean="0">
                <a:effectLst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laboratory costs that we have not counted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For example, the cost per patient of a FISH analysis (assuming 3 probes) is approximately $1500 [71]. If patients who are eligible for stem cell transplant (usually those under 70 years of age) standardly have such analysis, perhaps through a DHB internal hospital laboratory, then this could add up to $300,000 if half of newly diagnosed patients are tested. Laboratory tests processed by DHB internal laboratories are excluded from the laboratory claims dataset.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84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CRITICAL because the</a:t>
            </a:r>
            <a:r>
              <a:rPr lang="en-US" baseline="0" dirty="0" smtClean="0"/>
              <a:t> following from recent report I did for </a:t>
            </a:r>
            <a:r>
              <a:rPr lang="en-US" baseline="0" dirty="0" err="1" smtClean="0"/>
              <a:t>CaPPRe</a:t>
            </a:r>
            <a:r>
              <a:rPr lang="en-US" baseline="0" dirty="0" smtClean="0"/>
              <a:t> (drawing on All-Can UK report):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need more cost-effectiveness studies on real world data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need cost-effectiveness information in professional guidelines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Probably the biggest return on investment for research funding is research into cost-effectiveness (relatively resource light, and potential for large gains, whether disinvestment or expansion of use)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 order to do these studies we need better data repositories for costs and outcomes</a:t>
            </a:r>
          </a:p>
          <a:p>
            <a:endParaRPr lang="en-US" dirty="0" smtClean="0"/>
          </a:p>
          <a:p>
            <a:r>
              <a:rPr lang="en-US" dirty="0" smtClean="0"/>
              <a:t>Suzanne Wait</a:t>
            </a:r>
            <a:r>
              <a:rPr lang="en-US" baseline="0" dirty="0" smtClean="0"/>
              <a:t> of the UK Health Policy Partnership &amp; the All-Can Cancer collaboration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7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81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7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Using the PHARMAC Cost Resource Manual [67]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However, PHARMAC does not provide a published estimate of the total unit cost for  outpatient chemotherapy, so we took the midpoint between ADHB’s cost to non-residents for “follow-up visit chemotherapy” [68] and the estimate for “oral chemotherapy oncology” published in the Ministry of Health’s Price of Cancer report [69].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This resulted in an estimate for outpatient chemotherapy events of $296 (2016) excluding the cost of pharmaceuticals. 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Given that PHARMAC’s estimated outpatient costs are for all medical specialties combined, the cost of individual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haematology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clinic appointments or treatments could be higher. There is some evidence for this higher cost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haematology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Ministry of Health’s Price of Cancer Report [69].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5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01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IDI variable name: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‘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moh_pha_remimburs_cost_exc_gst_amt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	‘Value reimbursed to the pharmacy, on this dispensing of a prescription item that excludes GST, and can be negative’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89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CCDHB Wellington regional genetics lab (YEAR 2018)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Bulk purchase contracts (‘estimated cost’)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relevant unit cost was the amount paid to the laboratory by Sector Operations for performing the test, (counting both bulk funded and not bulk funded tests) exclusive of GST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 NZ noted in 2010 that, ‘the recent change in the status of Labs, from a key component of the payment system to data warehouse, has meant that there has been a reduction in the comprehensiveness of the recording of tests.’ </a:t>
            </a:r>
          </a:p>
          <a:p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C942-9C7A-4D4F-A223-3D9B7806F8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researchwriting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The Scavenger Hunter: </a:t>
            </a:r>
            <a:br>
              <a:rPr lang="en-US" sz="3200" dirty="0" smtClean="0"/>
            </a:br>
            <a:r>
              <a:rPr lang="en-US" sz="3200" dirty="0" smtClean="0"/>
              <a:t>One analyst’s experience obtaining cost-of-illness data in New Zealand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Dr</a:t>
            </a:r>
            <a:r>
              <a:rPr lang="en-US" dirty="0" smtClean="0"/>
              <a:t> Matt Boyd</a:t>
            </a:r>
          </a:p>
          <a:p>
            <a:r>
              <a:rPr lang="en-US" dirty="0" smtClean="0">
                <a:hlinkClick r:id="rId3"/>
              </a:rPr>
              <a:t>https://adaptresearchwriting.com</a:t>
            </a:r>
            <a:r>
              <a:rPr lang="en-US" dirty="0" smtClean="0"/>
              <a:t>  </a:t>
            </a:r>
          </a:p>
          <a:p>
            <a:r>
              <a:rPr lang="en-US" dirty="0" smtClean="0"/>
              <a:t>ISPOR NZ Meeting</a:t>
            </a:r>
          </a:p>
          <a:p>
            <a:r>
              <a:rPr lang="en-US" dirty="0" smtClean="0"/>
              <a:t>17 Oct 2018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05594" y="162296"/>
            <a:ext cx="5648308" cy="1233597"/>
            <a:chOff x="988827" y="3775210"/>
            <a:chExt cx="5648308" cy="1233597"/>
          </a:xfrm>
        </p:grpSpPr>
        <p:sp>
          <p:nvSpPr>
            <p:cNvPr id="5" name="TextBox 4"/>
            <p:cNvSpPr txBox="1"/>
            <p:nvPr/>
          </p:nvSpPr>
          <p:spPr>
            <a:xfrm>
              <a:off x="988827" y="3775210"/>
              <a:ext cx="55091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Adapt Research</a:t>
              </a:r>
              <a:endParaRPr lang="en-US" sz="6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87982" y="4670253"/>
              <a:ext cx="4149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Helvetica Light"/>
                  <a:cs typeface="Helvetica Light"/>
                </a:rPr>
                <a:t>As we build our world we build our minds</a:t>
              </a:r>
              <a:endParaRPr lang="en-US" sz="1600" dirty="0">
                <a:latin typeface="Helvetica Light"/>
                <a:cs typeface="Helvetica Light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37" y="4447149"/>
            <a:ext cx="3769034" cy="17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09" y="1929448"/>
            <a:ext cx="8188820" cy="35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sector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3" y="1808581"/>
            <a:ext cx="5981700" cy="261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4187553"/>
            <a:ext cx="85852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87502"/>
            <a:ext cx="7583487" cy="1044388"/>
          </a:xfrm>
        </p:spPr>
        <p:txBody>
          <a:bodyPr/>
          <a:lstStyle/>
          <a:p>
            <a:r>
              <a:rPr lang="en-US" dirty="0" err="1" smtClean="0"/>
              <a:t>CBAx</a:t>
            </a:r>
            <a:r>
              <a:rPr lang="en-US" dirty="0" smtClean="0"/>
              <a:t>, societal perspective, patient costs, matched controls…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38" y="2099382"/>
            <a:ext cx="8417737" cy="31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953435"/>
            <a:ext cx="7583487" cy="1362075"/>
          </a:xfrm>
        </p:spPr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467" y="1066410"/>
            <a:ext cx="6662365" cy="288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42" y="119870"/>
            <a:ext cx="7583487" cy="1044388"/>
          </a:xfrm>
        </p:spPr>
        <p:txBody>
          <a:bodyPr/>
          <a:lstStyle/>
          <a:p>
            <a:r>
              <a:rPr lang="en-US" dirty="0" smtClean="0"/>
              <a:t>Colorectal cancer screening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652" y="2717174"/>
            <a:ext cx="2528133" cy="3435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42" y="1935244"/>
            <a:ext cx="3977119" cy="297857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539526"/>
              </p:ext>
            </p:extLst>
          </p:nvPr>
        </p:nvGraphicFramePr>
        <p:xfrm>
          <a:off x="3120897" y="1487851"/>
          <a:ext cx="3365500" cy="2743200"/>
        </p:xfrm>
        <a:graphic>
          <a:graphicData uri="http://schemas.openxmlformats.org/drawingml/2006/table">
            <a:tbl>
              <a:tblPr/>
              <a:tblGrid>
                <a:gridCol w="698500"/>
                <a:gridCol w="825500"/>
                <a:gridCol w="977900"/>
                <a:gridCol w="863600"/>
              </a:tblGrid>
              <a:tr h="23705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Colonoscopy Variable Costs (Sapere interim report p36)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 Visit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234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Bowel Prep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37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Colonoscopist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$360.46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2346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Inhouse salaried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$123.08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2346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house contracted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$350.00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2346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 contracted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74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Consumables (in house only)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$100.17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23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23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Histology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$151.38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6346" y="5624463"/>
            <a:ext cx="4058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Merging previous analyses and adding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uncertainty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1" y="4125347"/>
            <a:ext cx="9144000" cy="13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5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Catheter ablation for AF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735" y="1579908"/>
            <a:ext cx="4390768" cy="4205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59" y="1600730"/>
            <a:ext cx="3265281" cy="4479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077" y="5993795"/>
            <a:ext cx="349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Questionable DHB supplied data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cancer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07" y="1632420"/>
            <a:ext cx="8305800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63" y="3816819"/>
            <a:ext cx="8235950" cy="848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6144" y="5439797"/>
            <a:ext cx="497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example of bottom-up costing for infusions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05" y="183963"/>
            <a:ext cx="7583487" cy="1044388"/>
          </a:xfrm>
        </p:spPr>
        <p:txBody>
          <a:bodyPr/>
          <a:lstStyle/>
          <a:p>
            <a:r>
              <a:rPr lang="en-US" dirty="0" smtClean="0"/>
              <a:t>Multiple myeloma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05" y="1753784"/>
            <a:ext cx="5824134" cy="3630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63" y="2767545"/>
            <a:ext cx="7950200" cy="354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05" y="1425388"/>
            <a:ext cx="8362950" cy="1017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932" y="2038393"/>
            <a:ext cx="4321018" cy="45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8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114" y="2780043"/>
            <a:ext cx="2868605" cy="3656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81" y="2146300"/>
            <a:ext cx="6908800" cy="85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NZ Health System Costs Wiki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31" y="1743105"/>
            <a:ext cx="6966702" cy="42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Don’t believe everything you find or are told (highly niched knowledge, even primary contacts don’t know)</a:t>
            </a:r>
          </a:p>
          <a:p>
            <a:r>
              <a:rPr lang="en-US" dirty="0" smtClean="0"/>
              <a:t>Have an idea of what you expect the numbers to be (and explore any discrepancies)</a:t>
            </a:r>
          </a:p>
          <a:p>
            <a:r>
              <a:rPr lang="en-US" dirty="0" smtClean="0"/>
              <a:t>Seek multiple sources and either select a fit for purpose figure or take a mean (variation is often wild)</a:t>
            </a:r>
          </a:p>
          <a:p>
            <a:r>
              <a:rPr lang="en-US" dirty="0"/>
              <a:t>If resources </a:t>
            </a:r>
            <a:r>
              <a:rPr lang="en-US" dirty="0" smtClean="0"/>
              <a:t>allow, </a:t>
            </a:r>
            <a:r>
              <a:rPr lang="en-US" dirty="0"/>
              <a:t>model uncertainty (this is often quite high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Preserve working for future projects (no need to reinvent the wheel each time, start a wiki?)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 of unit cost data</a:t>
            </a:r>
          </a:p>
          <a:p>
            <a:pPr lvl="1"/>
            <a:r>
              <a:rPr lang="en-US" dirty="0" smtClean="0"/>
              <a:t>Databases (often aggregate costs)</a:t>
            </a:r>
          </a:p>
          <a:p>
            <a:pPr lvl="1"/>
            <a:r>
              <a:rPr lang="en-US" dirty="0" smtClean="0"/>
              <a:t>Other sources to complement databases</a:t>
            </a:r>
          </a:p>
          <a:p>
            <a:r>
              <a:rPr lang="en-US" dirty="0" smtClean="0"/>
              <a:t>Examples of projects and difficulties</a:t>
            </a:r>
          </a:p>
          <a:p>
            <a:pPr lvl="1"/>
            <a:r>
              <a:rPr lang="en-US" dirty="0" smtClean="0"/>
              <a:t>Particular quirks of particular analyses</a:t>
            </a:r>
          </a:p>
          <a:p>
            <a:r>
              <a:rPr lang="en-US" dirty="0" smtClean="0"/>
              <a:t>Suggestion for moving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Contact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r>
              <a:rPr lang="en-US" dirty="0" err="1" smtClean="0">
                <a:solidFill>
                  <a:srgbClr val="FFFFFF"/>
                </a:solidFill>
              </a:rPr>
              <a:t>matt@adaptresearchwriting.com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80595" y="3119455"/>
            <a:ext cx="5648308" cy="1233597"/>
            <a:chOff x="988827" y="3775210"/>
            <a:chExt cx="5648308" cy="1233597"/>
          </a:xfrm>
        </p:grpSpPr>
        <p:sp>
          <p:nvSpPr>
            <p:cNvPr id="6" name="TextBox 5"/>
            <p:cNvSpPr txBox="1"/>
            <p:nvPr/>
          </p:nvSpPr>
          <p:spPr>
            <a:xfrm>
              <a:off x="988827" y="3775210"/>
              <a:ext cx="55091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Adapt Research</a:t>
              </a:r>
              <a:endParaRPr lang="en-US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87982" y="4670253"/>
              <a:ext cx="4149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Helvetica Light"/>
                  <a:cs typeface="Helvetica Light"/>
                </a:rPr>
                <a:t>As we build our world we build our minds</a:t>
              </a:r>
              <a:endParaRPr lang="en-US" sz="1600" dirty="0">
                <a:latin typeface="Helvetica Light"/>
                <a:cs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8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efficient analysis is no analysis</a:t>
            </a:r>
          </a:p>
          <a:p>
            <a:r>
              <a:rPr lang="en-US" dirty="0" smtClean="0"/>
              <a:t>Existing cost-effectiveness, cost-benefit, or budget impact studies may contain the needed data</a:t>
            </a:r>
          </a:p>
          <a:p>
            <a:r>
              <a:rPr lang="en-US" dirty="0" smtClean="0"/>
              <a:t>Inflate or deflate according to CPI, PPP</a:t>
            </a:r>
            <a:endParaRPr lang="en-US" dirty="0"/>
          </a:p>
          <a:p>
            <a:r>
              <a:rPr lang="en-US" dirty="0" smtClean="0"/>
              <a:t>However: </a:t>
            </a:r>
          </a:p>
          <a:p>
            <a:pPr lvl="1"/>
            <a:r>
              <a:rPr lang="en-US" dirty="0" smtClean="0"/>
              <a:t>Costs vs excess costs?</a:t>
            </a:r>
          </a:p>
          <a:p>
            <a:pPr lvl="1"/>
            <a:r>
              <a:rPr lang="en-US" dirty="0" smtClean="0"/>
              <a:t>Inclusions/exclusions</a:t>
            </a:r>
          </a:p>
          <a:p>
            <a:pPr lvl="1"/>
            <a:r>
              <a:rPr lang="en-US" dirty="0" smtClean="0"/>
              <a:t>New treatments and management pathways</a:t>
            </a:r>
          </a:p>
          <a:p>
            <a:pPr lvl="1"/>
            <a:r>
              <a:rPr lang="en-US" dirty="0" smtClean="0"/>
              <a:t>Overall, may not be quite the data you need</a:t>
            </a:r>
          </a:p>
        </p:txBody>
      </p:sp>
    </p:spTree>
    <p:extLst>
      <p:ext uri="{BB962C8B-B14F-4D97-AF65-F5344CB8AC3E}">
        <p14:creationId xmlns:p14="http://schemas.microsoft.com/office/powerpoint/2010/main" val="11910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301" y="74497"/>
            <a:ext cx="8132975" cy="1044388"/>
          </a:xfrm>
        </p:spPr>
        <p:txBody>
          <a:bodyPr/>
          <a:lstStyle/>
          <a:p>
            <a:r>
              <a:rPr lang="en-US" dirty="0" smtClean="0"/>
              <a:t>Integrated Data Infrastructure (IDI)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3" y="1118885"/>
            <a:ext cx="8386953" cy="4568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63" y="2421991"/>
            <a:ext cx="8362950" cy="419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Inpatient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3" y="4325090"/>
            <a:ext cx="8363420" cy="1814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89952"/>
            <a:ext cx="335280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62" y="1993150"/>
            <a:ext cx="8779992" cy="12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3" y="2383891"/>
            <a:ext cx="7857006" cy="4008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720" y="0"/>
            <a:ext cx="7583487" cy="1044388"/>
          </a:xfrm>
        </p:spPr>
        <p:txBody>
          <a:bodyPr/>
          <a:lstStyle/>
          <a:p>
            <a:r>
              <a:rPr lang="en-US" dirty="0" smtClean="0"/>
              <a:t>Outpatient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53" y="1598396"/>
            <a:ext cx="8223250" cy="3993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162" y="1133403"/>
            <a:ext cx="6340931" cy="4349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20" y="3317218"/>
            <a:ext cx="8581903" cy="323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0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76" y="14586"/>
            <a:ext cx="7583487" cy="1044388"/>
          </a:xfrm>
        </p:spPr>
        <p:txBody>
          <a:bodyPr/>
          <a:lstStyle/>
          <a:p>
            <a:r>
              <a:rPr lang="en-US" dirty="0" smtClean="0"/>
              <a:t>Primary care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76" y="1204118"/>
            <a:ext cx="5698519" cy="5210547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/>
          <a:srcRect t="16261" b="16261"/>
          <a:stretch>
            <a:fillRect/>
          </a:stretch>
        </p:blipFill>
        <p:spPr>
          <a:xfrm>
            <a:off x="4158545" y="708802"/>
            <a:ext cx="4376549" cy="2429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028" y="1594787"/>
            <a:ext cx="7509637" cy="46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7258"/>
            <a:ext cx="7583487" cy="1044388"/>
          </a:xfrm>
        </p:spPr>
        <p:txBody>
          <a:bodyPr/>
          <a:lstStyle/>
          <a:p>
            <a:r>
              <a:rPr lang="en-US" dirty="0" smtClean="0"/>
              <a:t>Pharmaceuticals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1625600"/>
            <a:ext cx="6959600" cy="360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23" y="3501014"/>
            <a:ext cx="6946900" cy="292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46724"/>
            <a:ext cx="9144000" cy="816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631" y="1202427"/>
            <a:ext cx="6219369" cy="56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49" y="96390"/>
            <a:ext cx="7583487" cy="1044388"/>
          </a:xfrm>
        </p:spPr>
        <p:txBody>
          <a:bodyPr/>
          <a:lstStyle/>
          <a:p>
            <a:r>
              <a:rPr lang="en-US" dirty="0" smtClean="0"/>
              <a:t>Laboratory tests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49" y="1311839"/>
            <a:ext cx="7670800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715" y="2632639"/>
            <a:ext cx="6260739" cy="2692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68" y="4328060"/>
            <a:ext cx="5713667" cy="1290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6816" y="5629322"/>
            <a:ext cx="7189105" cy="960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8461" y="1311839"/>
            <a:ext cx="8354012" cy="485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7694</TotalTime>
  <Words>1711</Words>
  <Application>Microsoft Office PowerPoint</Application>
  <PresentationFormat>On-screen Show (4:3)</PresentationFormat>
  <Paragraphs>169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Revolution</vt:lpstr>
      <vt:lpstr>The Scavenger Hunter:  One analyst’s experience obtaining cost-of-illness data in New Zealand </vt:lpstr>
      <vt:lpstr>Overview</vt:lpstr>
      <vt:lpstr>Existing analyses</vt:lpstr>
      <vt:lpstr>Integrated Data Infrastructure (IDI)</vt:lpstr>
      <vt:lpstr>Inpatient</vt:lpstr>
      <vt:lpstr>Outpatient</vt:lpstr>
      <vt:lpstr>Primary care</vt:lpstr>
      <vt:lpstr>Pharmaceuticals</vt:lpstr>
      <vt:lpstr>Laboratory tests</vt:lpstr>
      <vt:lpstr>Imaging</vt:lpstr>
      <vt:lpstr>Private sector</vt:lpstr>
      <vt:lpstr>CBAx, societal perspective, patient costs, matched controls…</vt:lpstr>
      <vt:lpstr>Case studies</vt:lpstr>
      <vt:lpstr>Colorectal cancer screening</vt:lpstr>
      <vt:lpstr>Catheter ablation for AF</vt:lpstr>
      <vt:lpstr>Breast cancer</vt:lpstr>
      <vt:lpstr>Multiple myeloma</vt:lpstr>
      <vt:lpstr>NZ Health System Costs Wiki</vt:lpstr>
      <vt:lpstr>Summary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Boyd</dc:creator>
  <cp:lastModifiedBy>Louise</cp:lastModifiedBy>
  <cp:revision>70</cp:revision>
  <dcterms:created xsi:type="dcterms:W3CDTF">2018-10-01T20:56:26Z</dcterms:created>
  <dcterms:modified xsi:type="dcterms:W3CDTF">2018-10-25T02:51:26Z</dcterms:modified>
</cp:coreProperties>
</file>