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1" r:id="rId5"/>
    <p:sldId id="260" r:id="rId6"/>
    <p:sldId id="259" r:id="rId7"/>
    <p:sldId id="262" r:id="rId8"/>
    <p:sldId id="263" r:id="rId9"/>
    <p:sldId id="273" r:id="rId10"/>
    <p:sldId id="271" r:id="rId11"/>
    <p:sldId id="269" r:id="rId12"/>
    <p:sldId id="270" r:id="rId13"/>
    <p:sldId id="267" r:id="rId14"/>
    <p:sldId id="268"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1043" autoAdjust="0"/>
  </p:normalViewPr>
  <p:slideViewPr>
    <p:cSldViewPr snapToGrid="0">
      <p:cViewPr>
        <p:scale>
          <a:sx n="55" d="100"/>
          <a:sy n="55" d="100"/>
        </p:scale>
        <p:origin x="-172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44D42-884D-4FEB-8C24-61ABCEA7B3EA}" type="datetimeFigureOut">
              <a:rPr lang="en-NZ" smtClean="0"/>
              <a:t>17/10/2018</a:t>
            </a:fld>
            <a:endParaRPr lang="en-NZ"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BCE59-47F2-4034-B055-183C032E833F}" type="slidenum">
              <a:rPr lang="en-NZ" smtClean="0"/>
              <a:t>‹#›</a:t>
            </a:fld>
            <a:endParaRPr lang="en-NZ" dirty="0"/>
          </a:p>
        </p:txBody>
      </p:sp>
    </p:spTree>
    <p:extLst>
      <p:ext uri="{BB962C8B-B14F-4D97-AF65-F5344CB8AC3E}">
        <p14:creationId xmlns:p14="http://schemas.microsoft.com/office/powerpoint/2010/main" val="1364958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1</a:t>
            </a:fld>
            <a:endParaRPr lang="en-NZ" dirty="0"/>
          </a:p>
        </p:txBody>
      </p:sp>
    </p:spTree>
    <p:extLst>
      <p:ext uri="{BB962C8B-B14F-4D97-AF65-F5344CB8AC3E}">
        <p14:creationId xmlns:p14="http://schemas.microsoft.com/office/powerpoint/2010/main" val="3660395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10</a:t>
            </a:fld>
            <a:endParaRPr lang="en-NZ" dirty="0"/>
          </a:p>
        </p:txBody>
      </p:sp>
    </p:spTree>
    <p:extLst>
      <p:ext uri="{BB962C8B-B14F-4D97-AF65-F5344CB8AC3E}">
        <p14:creationId xmlns:p14="http://schemas.microsoft.com/office/powerpoint/2010/main" val="841983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11</a:t>
            </a:fld>
            <a:endParaRPr lang="en-NZ" dirty="0"/>
          </a:p>
        </p:txBody>
      </p:sp>
    </p:spTree>
    <p:extLst>
      <p:ext uri="{BB962C8B-B14F-4D97-AF65-F5344CB8AC3E}">
        <p14:creationId xmlns:p14="http://schemas.microsoft.com/office/powerpoint/2010/main" val="1760742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12</a:t>
            </a:fld>
            <a:endParaRPr lang="en-NZ" dirty="0"/>
          </a:p>
        </p:txBody>
      </p:sp>
    </p:spTree>
    <p:extLst>
      <p:ext uri="{BB962C8B-B14F-4D97-AF65-F5344CB8AC3E}">
        <p14:creationId xmlns:p14="http://schemas.microsoft.com/office/powerpoint/2010/main" val="2978874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944BCE59-47F2-4034-B055-183C032E833F}" type="slidenum">
              <a:rPr lang="en-NZ" smtClean="0"/>
              <a:t>13</a:t>
            </a:fld>
            <a:endParaRPr lang="en-NZ" dirty="0"/>
          </a:p>
        </p:txBody>
      </p:sp>
    </p:spTree>
    <p:extLst>
      <p:ext uri="{BB962C8B-B14F-4D97-AF65-F5344CB8AC3E}">
        <p14:creationId xmlns:p14="http://schemas.microsoft.com/office/powerpoint/2010/main" val="2683652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NZ" dirty="0"/>
          </a:p>
        </p:txBody>
      </p:sp>
      <p:sp>
        <p:nvSpPr>
          <p:cNvPr id="4" name="Slide Number Placeholder 3"/>
          <p:cNvSpPr>
            <a:spLocks noGrp="1"/>
          </p:cNvSpPr>
          <p:nvPr>
            <p:ph type="sldNum" sz="quarter" idx="5"/>
          </p:nvPr>
        </p:nvSpPr>
        <p:spPr/>
        <p:txBody>
          <a:bodyPr/>
          <a:lstStyle/>
          <a:p>
            <a:fld id="{944BCE59-47F2-4034-B055-183C032E833F}" type="slidenum">
              <a:rPr lang="en-NZ" smtClean="0"/>
              <a:t>14</a:t>
            </a:fld>
            <a:endParaRPr lang="en-NZ" dirty="0"/>
          </a:p>
        </p:txBody>
      </p:sp>
    </p:spTree>
    <p:extLst>
      <p:ext uri="{BB962C8B-B14F-4D97-AF65-F5344CB8AC3E}">
        <p14:creationId xmlns:p14="http://schemas.microsoft.com/office/powerpoint/2010/main" val="577817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944BCE59-47F2-4034-B055-183C032E833F}" type="slidenum">
              <a:rPr lang="en-NZ" smtClean="0"/>
              <a:t>15</a:t>
            </a:fld>
            <a:endParaRPr lang="en-NZ" dirty="0"/>
          </a:p>
        </p:txBody>
      </p:sp>
    </p:spTree>
    <p:extLst>
      <p:ext uri="{BB962C8B-B14F-4D97-AF65-F5344CB8AC3E}">
        <p14:creationId xmlns:p14="http://schemas.microsoft.com/office/powerpoint/2010/main" val="307982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2</a:t>
            </a:fld>
            <a:endParaRPr lang="en-NZ" dirty="0"/>
          </a:p>
        </p:txBody>
      </p:sp>
    </p:spTree>
    <p:extLst>
      <p:ext uri="{BB962C8B-B14F-4D97-AF65-F5344CB8AC3E}">
        <p14:creationId xmlns:p14="http://schemas.microsoft.com/office/powerpoint/2010/main" val="797079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3</a:t>
            </a:fld>
            <a:endParaRPr lang="en-NZ" dirty="0"/>
          </a:p>
        </p:txBody>
      </p:sp>
    </p:spTree>
    <p:extLst>
      <p:ext uri="{BB962C8B-B14F-4D97-AF65-F5344CB8AC3E}">
        <p14:creationId xmlns:p14="http://schemas.microsoft.com/office/powerpoint/2010/main" val="91018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4</a:t>
            </a:fld>
            <a:endParaRPr lang="en-NZ" dirty="0"/>
          </a:p>
        </p:txBody>
      </p:sp>
    </p:spTree>
    <p:extLst>
      <p:ext uri="{BB962C8B-B14F-4D97-AF65-F5344CB8AC3E}">
        <p14:creationId xmlns:p14="http://schemas.microsoft.com/office/powerpoint/2010/main" val="2314679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5</a:t>
            </a:fld>
            <a:endParaRPr lang="en-NZ" dirty="0"/>
          </a:p>
        </p:txBody>
      </p:sp>
    </p:spTree>
    <p:extLst>
      <p:ext uri="{BB962C8B-B14F-4D97-AF65-F5344CB8AC3E}">
        <p14:creationId xmlns:p14="http://schemas.microsoft.com/office/powerpoint/2010/main" val="834081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6</a:t>
            </a:fld>
            <a:endParaRPr lang="en-NZ" dirty="0"/>
          </a:p>
        </p:txBody>
      </p:sp>
    </p:spTree>
    <p:extLst>
      <p:ext uri="{BB962C8B-B14F-4D97-AF65-F5344CB8AC3E}">
        <p14:creationId xmlns:p14="http://schemas.microsoft.com/office/powerpoint/2010/main" val="2217167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7</a:t>
            </a:fld>
            <a:endParaRPr lang="en-NZ" dirty="0"/>
          </a:p>
        </p:txBody>
      </p:sp>
    </p:spTree>
    <p:extLst>
      <p:ext uri="{BB962C8B-B14F-4D97-AF65-F5344CB8AC3E}">
        <p14:creationId xmlns:p14="http://schemas.microsoft.com/office/powerpoint/2010/main" val="3831332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8</a:t>
            </a:fld>
            <a:endParaRPr lang="en-NZ" dirty="0"/>
          </a:p>
        </p:txBody>
      </p:sp>
    </p:spTree>
    <p:extLst>
      <p:ext uri="{BB962C8B-B14F-4D97-AF65-F5344CB8AC3E}">
        <p14:creationId xmlns:p14="http://schemas.microsoft.com/office/powerpoint/2010/main" val="93648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NZ" sz="1000" dirty="0"/>
          </a:p>
        </p:txBody>
      </p:sp>
      <p:sp>
        <p:nvSpPr>
          <p:cNvPr id="4" name="Slide Number Placeholder 3"/>
          <p:cNvSpPr>
            <a:spLocks noGrp="1"/>
          </p:cNvSpPr>
          <p:nvPr>
            <p:ph type="sldNum" sz="quarter" idx="5"/>
          </p:nvPr>
        </p:nvSpPr>
        <p:spPr/>
        <p:txBody>
          <a:bodyPr/>
          <a:lstStyle/>
          <a:p>
            <a:fld id="{944BCE59-47F2-4034-B055-183C032E833F}" type="slidenum">
              <a:rPr lang="en-NZ" smtClean="0"/>
              <a:t>9</a:t>
            </a:fld>
            <a:endParaRPr lang="en-NZ" dirty="0"/>
          </a:p>
        </p:txBody>
      </p:sp>
    </p:spTree>
    <p:extLst>
      <p:ext uri="{BB962C8B-B14F-4D97-AF65-F5344CB8AC3E}">
        <p14:creationId xmlns:p14="http://schemas.microsoft.com/office/powerpoint/2010/main" val="3021276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179F4-8318-4E10-94F8-90017917BD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xmlns="" id="{308FC78C-C8E3-450E-BD45-F8B7208786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xmlns="" id="{5A356FB6-208A-4F6A-A472-F845BA0FE94D}"/>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5" name="Footer Placeholder 4">
            <a:extLst>
              <a:ext uri="{FF2B5EF4-FFF2-40B4-BE49-F238E27FC236}">
                <a16:creationId xmlns:a16="http://schemas.microsoft.com/office/drawing/2014/main" xmlns="" id="{A65ABBF5-49DC-43FE-8B15-B5A4D353A93D}"/>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9F30F708-A34D-486F-AE42-2A0DA838DC14}"/>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160647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04F61-1685-4C25-885C-A4DDE74AC541}"/>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46C5AA9A-03D5-4E24-B003-4BC325B805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CC053677-D700-4E4A-8859-A6E768C72EE1}"/>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5" name="Footer Placeholder 4">
            <a:extLst>
              <a:ext uri="{FF2B5EF4-FFF2-40B4-BE49-F238E27FC236}">
                <a16:creationId xmlns:a16="http://schemas.microsoft.com/office/drawing/2014/main" xmlns="" id="{3C4DC57A-1C2F-4E1A-9B12-F09A920903DC}"/>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E5D2ED4B-3BD9-4F34-B190-016A0F1672A2}"/>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89647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DB9D12B-79DD-49E0-BC95-C479772650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9FAA6D36-700A-4177-96C0-89589CB9228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A7C632A1-BD89-4E27-9C8C-B8A9EDF4470F}"/>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5" name="Footer Placeholder 4">
            <a:extLst>
              <a:ext uri="{FF2B5EF4-FFF2-40B4-BE49-F238E27FC236}">
                <a16:creationId xmlns:a16="http://schemas.microsoft.com/office/drawing/2014/main" xmlns="" id="{2E7462A9-D343-4D3B-BDC4-E20E3B851199}"/>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87B94111-297F-455B-90A2-69B648533509}"/>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3311010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CF94FC-F392-44FC-B53C-FCAFB852BE27}"/>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201B6EEC-9C17-4F89-840C-03B3B23676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28A954B3-3314-441C-B152-FAF6BA91B75F}"/>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5" name="Footer Placeholder 4">
            <a:extLst>
              <a:ext uri="{FF2B5EF4-FFF2-40B4-BE49-F238E27FC236}">
                <a16:creationId xmlns:a16="http://schemas.microsoft.com/office/drawing/2014/main" xmlns="" id="{F3F59E38-11DC-481A-98AC-0F93D2BFCF87}"/>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EE06C483-57CE-466A-8381-8A93EE991494}"/>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24995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1F9AC1-6A85-482A-B23B-B30F551056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xmlns="" id="{62197410-51C8-451A-85C8-30DF01F601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80CC4C7-9C14-4E1B-9192-5F34EF931065}"/>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5" name="Footer Placeholder 4">
            <a:extLst>
              <a:ext uri="{FF2B5EF4-FFF2-40B4-BE49-F238E27FC236}">
                <a16:creationId xmlns:a16="http://schemas.microsoft.com/office/drawing/2014/main" xmlns="" id="{C0B0DFFA-CE72-4257-8BBF-42A7B0A362B9}"/>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xmlns="" id="{2B5C0CFA-B8E5-40DA-97DC-61386CD5AB2C}"/>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195462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57EE61-3A41-4CB6-B01F-D5FFBEAC187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FBD78AEA-5795-4812-BB56-7AF054A3267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xmlns="" id="{267CE021-6805-421B-A0AB-521A592D04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xmlns="" id="{77750A06-DA1D-4190-9844-170CB0CF029B}"/>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6" name="Footer Placeholder 5">
            <a:extLst>
              <a:ext uri="{FF2B5EF4-FFF2-40B4-BE49-F238E27FC236}">
                <a16:creationId xmlns:a16="http://schemas.microsoft.com/office/drawing/2014/main" xmlns="" id="{6E573DAC-DB15-4465-9E02-3B2B97E40BC9}"/>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xmlns="" id="{71A9D057-7808-47F4-BD22-9ADB009892B2}"/>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3169409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C29738-6157-46D3-A726-1FF848DBF777}"/>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312726CA-F655-4AA3-A8B7-AD40F05EF4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DA73E0D2-61B6-4C25-9602-A5AB2AF7FA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xmlns="" id="{B627CDDF-FD48-40B7-B25F-3588282090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8E40493-1F53-4E3B-B3D2-A4461CBC54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xmlns="" id="{CAE0AB3E-57AB-4A87-BA7C-C062974D9DC9}"/>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8" name="Footer Placeholder 7">
            <a:extLst>
              <a:ext uri="{FF2B5EF4-FFF2-40B4-BE49-F238E27FC236}">
                <a16:creationId xmlns:a16="http://schemas.microsoft.com/office/drawing/2014/main" xmlns="" id="{C05A0810-6A4E-4CB6-872F-ABCAF3D10BEA}"/>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xmlns="" id="{5F45E00A-639A-41BB-B8CD-38D06FFC51E8}"/>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389760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6BDB4-CB1C-4811-AF5A-B55615ED4AF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xmlns="" id="{A59C4238-38F1-49AA-A4D9-4FE520B7B586}"/>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4" name="Footer Placeholder 3">
            <a:extLst>
              <a:ext uri="{FF2B5EF4-FFF2-40B4-BE49-F238E27FC236}">
                <a16:creationId xmlns:a16="http://schemas.microsoft.com/office/drawing/2014/main" xmlns="" id="{F81C0900-5C39-44E6-AA5A-B7306819B2E2}"/>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xmlns="" id="{281E81BE-24C8-448B-8B0C-C5A13D13DA07}"/>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118550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A2D6E64-BDFB-4F2D-BE12-DEF52FF83EEF}"/>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3" name="Footer Placeholder 2">
            <a:extLst>
              <a:ext uri="{FF2B5EF4-FFF2-40B4-BE49-F238E27FC236}">
                <a16:creationId xmlns:a16="http://schemas.microsoft.com/office/drawing/2014/main" xmlns="" id="{89E9E880-9F0C-45CF-BA09-B056023DD3CC}"/>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xmlns="" id="{0E67E75E-5F35-4772-A808-1DAC8DA802EA}"/>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152000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0E66FB-7971-4A9E-999A-6F360CCE60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2E1C1AB8-5325-4563-86F7-4C60216A9A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xmlns="" id="{47A85019-5205-4BB9-AC09-4ABB992113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31C5EE3-4D79-4AAF-B4E7-95F0DCBD0A38}"/>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6" name="Footer Placeholder 5">
            <a:extLst>
              <a:ext uri="{FF2B5EF4-FFF2-40B4-BE49-F238E27FC236}">
                <a16:creationId xmlns:a16="http://schemas.microsoft.com/office/drawing/2014/main" xmlns="" id="{DC4FD9FB-3063-4D54-B334-A7FAB28261D7}"/>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xmlns="" id="{CEDB5231-9EAB-4F02-B5DC-62A382AC588B}"/>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289680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E3830C-B7BD-4E5D-97F5-DF2D42D60E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xmlns="" id="{C93AF353-7943-4496-993D-A453204AEE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a:extLst>
              <a:ext uri="{FF2B5EF4-FFF2-40B4-BE49-F238E27FC236}">
                <a16:creationId xmlns:a16="http://schemas.microsoft.com/office/drawing/2014/main" xmlns="" id="{806695A3-3C92-41D7-80D3-73784491C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0699E6A-471B-4F1B-834E-E9B5D0127B88}"/>
              </a:ext>
            </a:extLst>
          </p:cNvPr>
          <p:cNvSpPr>
            <a:spLocks noGrp="1"/>
          </p:cNvSpPr>
          <p:nvPr>
            <p:ph type="dt" sz="half" idx="10"/>
          </p:nvPr>
        </p:nvSpPr>
        <p:spPr/>
        <p:txBody>
          <a:bodyPr/>
          <a:lstStyle/>
          <a:p>
            <a:fld id="{7DDD1EA8-938A-4F34-BB72-78C23B7A3131}" type="datetimeFigureOut">
              <a:rPr lang="en-NZ" smtClean="0"/>
              <a:t>17/10/2018</a:t>
            </a:fld>
            <a:endParaRPr lang="en-NZ" dirty="0"/>
          </a:p>
        </p:txBody>
      </p:sp>
      <p:sp>
        <p:nvSpPr>
          <p:cNvPr id="6" name="Footer Placeholder 5">
            <a:extLst>
              <a:ext uri="{FF2B5EF4-FFF2-40B4-BE49-F238E27FC236}">
                <a16:creationId xmlns:a16="http://schemas.microsoft.com/office/drawing/2014/main" xmlns="" id="{F0DB0DF3-F98A-49A8-AA01-E6A855A92E70}"/>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xmlns="" id="{2CE9096E-4BE2-4080-8A97-F7DE2A1FF280}"/>
              </a:ext>
            </a:extLst>
          </p:cNvPr>
          <p:cNvSpPr>
            <a:spLocks noGrp="1"/>
          </p:cNvSpPr>
          <p:nvPr>
            <p:ph type="sldNum" sz="quarter" idx="12"/>
          </p:nvPr>
        </p:nvSpPr>
        <p:spPr/>
        <p:txBody>
          <a:bodyPr/>
          <a:lstStyle/>
          <a:p>
            <a:fld id="{57C196C4-C7FA-4B1F-952F-C0FE699219F1}" type="slidenum">
              <a:rPr lang="en-NZ" smtClean="0"/>
              <a:t>‹#›</a:t>
            </a:fld>
            <a:endParaRPr lang="en-NZ" dirty="0"/>
          </a:p>
        </p:txBody>
      </p:sp>
    </p:spTree>
    <p:extLst>
      <p:ext uri="{BB962C8B-B14F-4D97-AF65-F5344CB8AC3E}">
        <p14:creationId xmlns:p14="http://schemas.microsoft.com/office/powerpoint/2010/main" val="1118679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BB32F40-69D5-472D-AB9F-1C9CF721E9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283825AD-F2AC-45C5-AB27-2FB153B69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2F19681E-341C-4162-A2A6-AE5CFE9BE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D1EA8-938A-4F34-BB72-78C23B7A3131}" type="datetimeFigureOut">
              <a:rPr lang="en-NZ" smtClean="0"/>
              <a:t>17/10/2018</a:t>
            </a:fld>
            <a:endParaRPr lang="en-NZ" dirty="0"/>
          </a:p>
        </p:txBody>
      </p:sp>
      <p:sp>
        <p:nvSpPr>
          <p:cNvPr id="5" name="Footer Placeholder 4">
            <a:extLst>
              <a:ext uri="{FF2B5EF4-FFF2-40B4-BE49-F238E27FC236}">
                <a16:creationId xmlns:a16="http://schemas.microsoft.com/office/drawing/2014/main" xmlns="" id="{0FB52308-1E0A-4730-AB76-0D08882CDF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xmlns="" id="{3C56347C-EBA5-4A17-BC3F-0BFF1EDE43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196C4-C7FA-4B1F-952F-C0FE699219F1}" type="slidenum">
              <a:rPr lang="en-NZ" smtClean="0"/>
              <a:t>‹#›</a:t>
            </a:fld>
            <a:endParaRPr lang="en-NZ" dirty="0"/>
          </a:p>
        </p:txBody>
      </p:sp>
    </p:spTree>
    <p:extLst>
      <p:ext uri="{BB962C8B-B14F-4D97-AF65-F5344CB8AC3E}">
        <p14:creationId xmlns:p14="http://schemas.microsoft.com/office/powerpoint/2010/main" val="1629541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BB02E5-C8DC-40E6-A466-2B6C7EA41B60}"/>
              </a:ext>
            </a:extLst>
          </p:cNvPr>
          <p:cNvSpPr/>
          <p:nvPr/>
        </p:nvSpPr>
        <p:spPr>
          <a:xfrm>
            <a:off x="0" y="942109"/>
            <a:ext cx="12192000" cy="285403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a:extLst>
              <a:ext uri="{FF2B5EF4-FFF2-40B4-BE49-F238E27FC236}">
                <a16:creationId xmlns:a16="http://schemas.microsoft.com/office/drawing/2014/main" xmlns="" id="{1099F8D1-E7F0-416B-9FD6-79563FD29055}"/>
              </a:ext>
            </a:extLst>
          </p:cNvPr>
          <p:cNvSpPr>
            <a:spLocks noGrp="1"/>
          </p:cNvSpPr>
          <p:nvPr>
            <p:ph type="ctrTitle"/>
          </p:nvPr>
        </p:nvSpPr>
        <p:spPr>
          <a:xfrm>
            <a:off x="659423" y="1122363"/>
            <a:ext cx="10761785" cy="2387600"/>
          </a:xfrm>
        </p:spPr>
        <p:txBody>
          <a:bodyPr>
            <a:noAutofit/>
          </a:bodyPr>
          <a:lstStyle/>
          <a:p>
            <a:r>
              <a:rPr lang="en-NZ" sz="5400" b="1" dirty="0">
                <a:solidFill>
                  <a:schemeClr val="bg1"/>
                </a:solidFill>
              </a:rPr>
              <a:t>The cost-effectiveness of fixed-dose combinations for preventative cardiovascular pharmacotherapy </a:t>
            </a:r>
          </a:p>
        </p:txBody>
      </p:sp>
      <p:sp>
        <p:nvSpPr>
          <p:cNvPr id="3" name="Subtitle 2">
            <a:extLst>
              <a:ext uri="{FF2B5EF4-FFF2-40B4-BE49-F238E27FC236}">
                <a16:creationId xmlns:a16="http://schemas.microsoft.com/office/drawing/2014/main" xmlns="" id="{E60DCBAC-2E2C-45D5-B84F-A227517AE852}"/>
              </a:ext>
            </a:extLst>
          </p:cNvPr>
          <p:cNvSpPr>
            <a:spLocks noGrp="1"/>
          </p:cNvSpPr>
          <p:nvPr>
            <p:ph type="subTitle" idx="1"/>
          </p:nvPr>
        </p:nvSpPr>
        <p:spPr>
          <a:xfrm>
            <a:off x="1524000" y="3982915"/>
            <a:ext cx="9144000" cy="1230923"/>
          </a:xfrm>
        </p:spPr>
        <p:txBody>
          <a:bodyPr>
            <a:normAutofit/>
          </a:bodyPr>
          <a:lstStyle/>
          <a:p>
            <a:r>
              <a:rPr lang="en-NZ" sz="2000" dirty="0"/>
              <a:t>MPH thesis - Tal Sharrock </a:t>
            </a:r>
          </a:p>
          <a:p>
            <a:r>
              <a:rPr lang="en-GB" sz="2000" dirty="0"/>
              <a:t>BODE</a:t>
            </a:r>
            <a:r>
              <a:rPr lang="en-GB" sz="2000" baseline="30000" dirty="0"/>
              <a:t>3</a:t>
            </a:r>
            <a:r>
              <a:rPr lang="en-NZ" sz="2000" baseline="30000" dirty="0"/>
              <a:t> </a:t>
            </a:r>
            <a:r>
              <a:rPr lang="en-NZ" sz="2000" dirty="0"/>
              <a:t>University of Otago, Wellington </a:t>
            </a:r>
          </a:p>
          <a:p>
            <a:r>
              <a:rPr lang="en-NZ" sz="2000" dirty="0"/>
              <a:t>Supervisors: Professor Nick Wilson and Dr Nhung Nghiem </a:t>
            </a:r>
          </a:p>
        </p:txBody>
      </p:sp>
      <p:pic>
        <p:nvPicPr>
          <p:cNvPr id="4" name="Picture 3">
            <a:extLst>
              <a:ext uri="{FF2B5EF4-FFF2-40B4-BE49-F238E27FC236}">
                <a16:creationId xmlns:a16="http://schemas.microsoft.com/office/drawing/2014/main" xmlns="" id="{B53BE82A-B844-476B-BC68-46F8ED0ED29A}"/>
              </a:ext>
            </a:extLst>
          </p:cNvPr>
          <p:cNvPicPr>
            <a:picLocks noChangeAspect="1"/>
          </p:cNvPicPr>
          <p:nvPr/>
        </p:nvPicPr>
        <p:blipFill>
          <a:blip r:embed="rId3"/>
          <a:stretch>
            <a:fillRect/>
          </a:stretch>
        </p:blipFill>
        <p:spPr>
          <a:xfrm>
            <a:off x="3949499" y="5735637"/>
            <a:ext cx="2093746" cy="789913"/>
          </a:xfrm>
          <a:prstGeom prst="rect">
            <a:avLst/>
          </a:prstGeom>
        </p:spPr>
      </p:pic>
      <p:pic>
        <p:nvPicPr>
          <p:cNvPr id="6" name="Picture 5">
            <a:extLst>
              <a:ext uri="{FF2B5EF4-FFF2-40B4-BE49-F238E27FC236}">
                <a16:creationId xmlns:a16="http://schemas.microsoft.com/office/drawing/2014/main" xmlns="" id="{58970932-8588-4F90-BB9D-563C0BD1436A}"/>
              </a:ext>
            </a:extLst>
          </p:cNvPr>
          <p:cNvPicPr>
            <a:picLocks noChangeAspect="1"/>
          </p:cNvPicPr>
          <p:nvPr/>
        </p:nvPicPr>
        <p:blipFill>
          <a:blip r:embed="rId4"/>
          <a:stretch>
            <a:fillRect/>
          </a:stretch>
        </p:blipFill>
        <p:spPr>
          <a:xfrm>
            <a:off x="6201507" y="5735637"/>
            <a:ext cx="1869209" cy="793327"/>
          </a:xfrm>
          <a:prstGeom prst="rect">
            <a:avLst/>
          </a:prstGeom>
        </p:spPr>
      </p:pic>
    </p:spTree>
    <p:extLst>
      <p:ext uri="{BB962C8B-B14F-4D97-AF65-F5344CB8AC3E}">
        <p14:creationId xmlns:p14="http://schemas.microsoft.com/office/powerpoint/2010/main" val="4118377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849154" y="6179898"/>
            <a:ext cx="1149927" cy="488050"/>
          </a:xfrm>
          <a:prstGeom prst="rect">
            <a:avLst/>
          </a:prstGeom>
        </p:spPr>
      </p:pic>
      <p:graphicFrame>
        <p:nvGraphicFramePr>
          <p:cNvPr id="2" name="Table 1">
            <a:extLst>
              <a:ext uri="{FF2B5EF4-FFF2-40B4-BE49-F238E27FC236}">
                <a16:creationId xmlns:a16="http://schemas.microsoft.com/office/drawing/2014/main" xmlns="" id="{4A5DC540-D178-4187-8387-2329A1AD77ED}"/>
              </a:ext>
            </a:extLst>
          </p:cNvPr>
          <p:cNvGraphicFramePr>
            <a:graphicFrameLocks noGrp="1"/>
          </p:cNvGraphicFramePr>
          <p:nvPr>
            <p:extLst>
              <p:ext uri="{D42A27DB-BD31-4B8C-83A1-F6EECF244321}">
                <p14:modId xmlns:p14="http://schemas.microsoft.com/office/powerpoint/2010/main" val="1434704131"/>
              </p:ext>
            </p:extLst>
          </p:nvPr>
        </p:nvGraphicFramePr>
        <p:xfrm>
          <a:off x="192919" y="142551"/>
          <a:ext cx="8960868" cy="6709767"/>
        </p:xfrm>
        <a:graphic>
          <a:graphicData uri="http://schemas.openxmlformats.org/drawingml/2006/table">
            <a:tbl>
              <a:tblPr firstRow="1" firstCol="1" bandRow="1">
                <a:tableStyleId>{5C22544A-7EE6-4342-B048-85BDC9FD1C3A}</a:tableStyleId>
              </a:tblPr>
              <a:tblGrid>
                <a:gridCol w="1455662">
                  <a:extLst>
                    <a:ext uri="{9D8B030D-6E8A-4147-A177-3AD203B41FA5}">
                      <a16:colId xmlns:a16="http://schemas.microsoft.com/office/drawing/2014/main" xmlns="" val="2338470454"/>
                    </a:ext>
                  </a:extLst>
                </a:gridCol>
                <a:gridCol w="1140032">
                  <a:extLst>
                    <a:ext uri="{9D8B030D-6E8A-4147-A177-3AD203B41FA5}">
                      <a16:colId xmlns:a16="http://schemas.microsoft.com/office/drawing/2014/main" xmlns="" val="592063208"/>
                    </a:ext>
                  </a:extLst>
                </a:gridCol>
                <a:gridCol w="1330036">
                  <a:extLst>
                    <a:ext uri="{9D8B030D-6E8A-4147-A177-3AD203B41FA5}">
                      <a16:colId xmlns:a16="http://schemas.microsoft.com/office/drawing/2014/main" xmlns="" val="541646712"/>
                    </a:ext>
                  </a:extLst>
                </a:gridCol>
                <a:gridCol w="1531917">
                  <a:extLst>
                    <a:ext uri="{9D8B030D-6E8A-4147-A177-3AD203B41FA5}">
                      <a16:colId xmlns:a16="http://schemas.microsoft.com/office/drawing/2014/main" xmlns="" val="1614598651"/>
                    </a:ext>
                  </a:extLst>
                </a:gridCol>
                <a:gridCol w="1567543">
                  <a:extLst>
                    <a:ext uri="{9D8B030D-6E8A-4147-A177-3AD203B41FA5}">
                      <a16:colId xmlns:a16="http://schemas.microsoft.com/office/drawing/2014/main" xmlns="" val="2244243127"/>
                    </a:ext>
                  </a:extLst>
                </a:gridCol>
                <a:gridCol w="1935678">
                  <a:extLst>
                    <a:ext uri="{9D8B030D-6E8A-4147-A177-3AD203B41FA5}">
                      <a16:colId xmlns:a16="http://schemas.microsoft.com/office/drawing/2014/main" xmlns="" val="3310880577"/>
                    </a:ext>
                  </a:extLst>
                </a:gridCol>
              </a:tblGrid>
              <a:tr h="653143">
                <a:tc>
                  <a:txBody>
                    <a:bodyPr/>
                    <a:lstStyle/>
                    <a:p>
                      <a:pPr>
                        <a:spcAft>
                          <a:spcPts val="0"/>
                        </a:spcAft>
                      </a:pPr>
                      <a:r>
                        <a:rPr lang="en-NZ" sz="1400" dirty="0">
                          <a:effectLst/>
                        </a:rPr>
                        <a:t>Risk Strata:</a:t>
                      </a:r>
                      <a:endParaRPr lang="en-NZ" sz="1600" dirty="0">
                        <a:effectLst/>
                      </a:endParaRPr>
                    </a:p>
                    <a:p>
                      <a:pPr>
                        <a:spcAft>
                          <a:spcPts val="0"/>
                        </a:spcAft>
                      </a:pPr>
                      <a:r>
                        <a:rPr lang="en-NZ" sz="1400" dirty="0">
                          <a:effectLst/>
                        </a:rPr>
                        <a:t>five-year absolute CVD risk </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algn="ctr"/>
                      <a:r>
                        <a:rPr lang="en-NZ" sz="1400" dirty="0">
                          <a:effectLst/>
                        </a:rPr>
                        <a:t>Non-Māori QALYs gained</a:t>
                      </a:r>
                      <a:endParaRPr lang="en-NZ" dirty="0"/>
                    </a:p>
                  </a:txBody>
                  <a:tcPr marL="43570" marR="43570" marT="0" marB="0"/>
                </a:tc>
                <a:tc>
                  <a:txBody>
                    <a:bodyPr/>
                    <a:lstStyle/>
                    <a:p>
                      <a:pPr algn="ctr"/>
                      <a:r>
                        <a:rPr lang="en-NZ" sz="1400" dirty="0">
                          <a:effectLst/>
                        </a:rPr>
                        <a:t>Māori QALYs gained</a:t>
                      </a:r>
                      <a:endParaRPr lang="en-NZ" dirty="0"/>
                    </a:p>
                  </a:txBody>
                  <a:tcPr marL="43570" marR="43570" marT="0" marB="0"/>
                </a:tc>
                <a:tc>
                  <a:txBody>
                    <a:bodyPr/>
                    <a:lstStyle/>
                    <a:p>
                      <a:pPr algn="ctr"/>
                      <a:r>
                        <a:rPr lang="en-NZ" sz="1400" dirty="0">
                          <a:effectLst/>
                        </a:rPr>
                        <a:t>QALYs gained</a:t>
                      </a:r>
                      <a:br>
                        <a:rPr lang="en-NZ" sz="1400" dirty="0">
                          <a:effectLst/>
                        </a:rPr>
                      </a:br>
                      <a:r>
                        <a:rPr lang="en-NZ" sz="1400" dirty="0">
                          <a:effectLst/>
                        </a:rPr>
                        <a:t>(ethnic groupings combined)</a:t>
                      </a:r>
                      <a:endParaRPr lang="en-NZ" dirty="0"/>
                    </a:p>
                  </a:txBody>
                  <a:tcPr marL="43570" marR="43570" marT="0" marB="0"/>
                </a:tc>
                <a:tc>
                  <a:txBody>
                    <a:bodyPr/>
                    <a:lstStyle/>
                    <a:p>
                      <a:pPr algn="ctr"/>
                      <a:r>
                        <a:rPr lang="en-NZ" sz="1400" dirty="0">
                          <a:effectLst/>
                        </a:rPr>
                        <a:t>Cost-offsets</a:t>
                      </a:r>
                      <a:br>
                        <a:rPr lang="en-NZ" sz="1400" dirty="0">
                          <a:effectLst/>
                        </a:rPr>
                      </a:br>
                      <a:r>
                        <a:rPr lang="en-NZ" sz="1400" dirty="0">
                          <a:effectLst/>
                        </a:rPr>
                        <a:t>Ethnic groupings combined</a:t>
                      </a:r>
                      <a:br>
                        <a:rPr lang="en-NZ" sz="1400" dirty="0">
                          <a:effectLst/>
                        </a:rPr>
                      </a:br>
                      <a:r>
                        <a:rPr lang="en-NZ" sz="1400" dirty="0">
                          <a:effectLst/>
                        </a:rPr>
                        <a:t> (NZ$2011 million)</a:t>
                      </a:r>
                      <a:endParaRPr lang="en-NZ" dirty="0"/>
                    </a:p>
                  </a:txBody>
                  <a:tcPr marL="43570" marR="43570" marT="0" marB="0"/>
                </a:tc>
                <a:tc>
                  <a:txBody>
                    <a:bodyPr/>
                    <a:lstStyle/>
                    <a:p>
                      <a:pPr algn="ctr">
                        <a:spcAft>
                          <a:spcPts val="0"/>
                        </a:spcAft>
                      </a:pPr>
                      <a:r>
                        <a:rPr lang="en-NZ" sz="1400" dirty="0">
                          <a:effectLst/>
                        </a:rPr>
                        <a:t>ICER</a:t>
                      </a:r>
                      <a:endParaRPr lang="en-NZ" sz="1600" dirty="0">
                        <a:effectLst/>
                      </a:endParaRPr>
                    </a:p>
                    <a:p>
                      <a:pPr algn="ctr">
                        <a:spcAft>
                          <a:spcPts val="0"/>
                        </a:spcAft>
                      </a:pPr>
                      <a:r>
                        <a:rPr lang="en-NZ" sz="1400" dirty="0">
                          <a:effectLst/>
                        </a:rPr>
                        <a:t>(NZ$ per QALY)</a:t>
                      </a:r>
                      <a:br>
                        <a:rPr lang="en-NZ" sz="1400" dirty="0">
                          <a:effectLst/>
                        </a:rPr>
                      </a:br>
                      <a:r>
                        <a:rPr lang="en-NZ" sz="1400" dirty="0">
                          <a:effectLst/>
                        </a:rPr>
                        <a:t>All ethnic groups</a:t>
                      </a:r>
                      <a:endParaRPr lang="en-NZ" dirty="0"/>
                    </a:p>
                  </a:txBody>
                  <a:tcPr marL="43570" marR="43570" marT="0" marB="0"/>
                </a:tc>
                <a:extLst>
                  <a:ext uri="{0D108BD9-81ED-4DB2-BD59-A6C34878D82A}">
                    <a16:rowId xmlns:a16="http://schemas.microsoft.com/office/drawing/2014/main" xmlns="" val="1781071886"/>
                  </a:ext>
                </a:extLst>
              </a:tr>
              <a:tr h="255240">
                <a:tc gridSpan="6">
                  <a:txBody>
                    <a:bodyPr/>
                    <a:lstStyle/>
                    <a:p>
                      <a:pPr>
                        <a:spcAft>
                          <a:spcPts val="0"/>
                        </a:spcAft>
                      </a:pPr>
                      <a:r>
                        <a:rPr lang="en-NZ" sz="1400" dirty="0">
                          <a:effectLst/>
                        </a:rPr>
                        <a:t>A. Overall</a:t>
                      </a:r>
                      <a:endParaRPr lang="en-NZ" sz="1600" dirty="0">
                        <a:effectLst/>
                        <a:latin typeface="Times New Roman" panose="02020603050405020304" pitchFamily="18" charset="0"/>
                        <a:ea typeface="Times New Roman" panose="02020603050405020304" pitchFamily="18" charset="0"/>
                      </a:endParaRPr>
                    </a:p>
                  </a:txBody>
                  <a:tcPr marL="43570" marR="43570" marT="0" marB="0" anchor="ct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xmlns="" val="2022891058"/>
                  </a:ext>
                </a:extLst>
              </a:tr>
              <a:tr h="0">
                <a:tc>
                  <a:txBody>
                    <a:bodyPr/>
                    <a:lstStyle/>
                    <a:p>
                      <a:pPr>
                        <a:spcAft>
                          <a:spcPts val="0"/>
                        </a:spcAft>
                      </a:pPr>
                      <a:r>
                        <a:rPr lang="en-NZ" sz="1400" dirty="0">
                          <a:effectLst/>
                        </a:rPr>
                        <a:t>Risk Stratum 5: </a:t>
                      </a:r>
                      <a:endParaRPr lang="en-NZ" sz="1600" dirty="0">
                        <a:effectLst/>
                      </a:endParaRPr>
                    </a:p>
                    <a:p>
                      <a:pPr>
                        <a:spcAft>
                          <a:spcPts val="0"/>
                        </a:spcAft>
                      </a:pPr>
                      <a:r>
                        <a:rPr lang="en-NZ" sz="1400" dirty="0">
                          <a:effectLst/>
                        </a:rPr>
                        <a:t>&gt;20% </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marL="12700" marR="12700" algn="ctr">
                        <a:spcBef>
                          <a:spcPts val="100"/>
                        </a:spcBef>
                        <a:spcAft>
                          <a:spcPts val="100"/>
                        </a:spcAft>
                      </a:pPr>
                      <a:r>
                        <a:rPr lang="en-NZ" sz="1400" dirty="0">
                          <a:effectLst/>
                        </a:rPr>
                        <a:t>1.93</a:t>
                      </a:r>
                      <a:endParaRPr lang="en-NZ" sz="1600" dirty="0">
                        <a:effectLst/>
                      </a:endParaRPr>
                    </a:p>
                    <a:p>
                      <a:pPr algn="ctr">
                        <a:spcAft>
                          <a:spcPts val="0"/>
                        </a:spcAft>
                      </a:pPr>
                      <a:r>
                        <a:rPr lang="en-NZ" sz="1400" dirty="0">
                          <a:effectLst/>
                        </a:rPr>
                        <a:t>(1.17 to 5.05)</a:t>
                      </a:r>
                      <a:endParaRPr lang="en-NZ" dirty="0"/>
                    </a:p>
                  </a:txBody>
                  <a:tcPr marL="43570" marR="43570" marT="0" marB="0"/>
                </a:tc>
                <a:tc>
                  <a:txBody>
                    <a:bodyPr/>
                    <a:lstStyle/>
                    <a:p>
                      <a:pPr marL="12700" marR="12700" algn="ctr">
                        <a:spcBef>
                          <a:spcPts val="100"/>
                        </a:spcBef>
                        <a:spcAft>
                          <a:spcPts val="100"/>
                        </a:spcAft>
                      </a:pPr>
                      <a:r>
                        <a:rPr lang="en-NZ" sz="1400" dirty="0">
                          <a:effectLst/>
                        </a:rPr>
                        <a:t>1.30</a:t>
                      </a:r>
                      <a:endParaRPr lang="en-NZ" sz="1600" dirty="0">
                        <a:effectLst/>
                      </a:endParaRPr>
                    </a:p>
                    <a:p>
                      <a:pPr algn="ctr">
                        <a:spcAft>
                          <a:spcPts val="0"/>
                        </a:spcAft>
                      </a:pPr>
                      <a:r>
                        <a:rPr lang="en-NZ" sz="1400" dirty="0">
                          <a:effectLst/>
                        </a:rPr>
                        <a:t>(0.97 to 3.77)</a:t>
                      </a:r>
                      <a:endParaRPr lang="en-NZ" dirty="0"/>
                    </a:p>
                  </a:txBody>
                  <a:tcPr marL="43570" marR="43570" marT="0" marB="0"/>
                </a:tc>
                <a:tc>
                  <a:txBody>
                    <a:bodyPr/>
                    <a:lstStyle/>
                    <a:p>
                      <a:pPr marL="12700" marR="12700" algn="ctr">
                        <a:spcBef>
                          <a:spcPts val="100"/>
                        </a:spcBef>
                        <a:spcAft>
                          <a:spcPts val="100"/>
                        </a:spcAft>
                      </a:pPr>
                      <a:r>
                        <a:rPr lang="en-NZ" sz="1400" dirty="0">
                          <a:effectLst/>
                        </a:rPr>
                        <a:t>3.23</a:t>
                      </a:r>
                      <a:endParaRPr lang="en-NZ" sz="1600" dirty="0">
                        <a:effectLst/>
                      </a:endParaRPr>
                    </a:p>
                    <a:p>
                      <a:pPr algn="ctr">
                        <a:spcAft>
                          <a:spcPts val="0"/>
                        </a:spcAft>
                      </a:pPr>
                      <a:r>
                        <a:rPr lang="en-NZ" sz="1400" dirty="0">
                          <a:effectLst/>
                        </a:rPr>
                        <a:t>(1.42 to 7.80)</a:t>
                      </a:r>
                      <a:endParaRPr lang="en-NZ" dirty="0"/>
                    </a:p>
                  </a:txBody>
                  <a:tcPr marL="43570" marR="43570" marT="0" marB="0"/>
                </a:tc>
                <a:tc>
                  <a:txBody>
                    <a:bodyPr/>
                    <a:lstStyle/>
                    <a:p>
                      <a:pPr marL="12700" marR="12700" algn="ctr">
                        <a:spcBef>
                          <a:spcPts val="100"/>
                        </a:spcBef>
                        <a:spcAft>
                          <a:spcPts val="100"/>
                        </a:spcAft>
                      </a:pPr>
                      <a:r>
                        <a:rPr lang="en-NZ" sz="1400" dirty="0">
                          <a:effectLst/>
                        </a:rPr>
                        <a:t>$-0.009</a:t>
                      </a:r>
                      <a:endParaRPr lang="en-NZ" sz="1600" dirty="0">
                        <a:effectLst/>
                      </a:endParaRPr>
                    </a:p>
                    <a:p>
                      <a:pPr algn="ctr">
                        <a:spcAft>
                          <a:spcPts val="0"/>
                        </a:spcAft>
                      </a:pPr>
                      <a:r>
                        <a:rPr lang="en-NZ" sz="1400" dirty="0">
                          <a:effectLst/>
                        </a:rPr>
                        <a:t>($-0.034 to $0.012)</a:t>
                      </a:r>
                      <a:endParaRPr lang="en-NZ" dirty="0"/>
                    </a:p>
                  </a:txBody>
                  <a:tcPr marL="43570" marR="43570" marT="0" marB="0"/>
                </a:tc>
                <a:tc>
                  <a:txBody>
                    <a:bodyPr/>
                    <a:lstStyle/>
                    <a:p>
                      <a:pPr marL="12700" marR="12700" algn="ctr">
                        <a:spcBef>
                          <a:spcPts val="100"/>
                        </a:spcBef>
                        <a:spcAft>
                          <a:spcPts val="100"/>
                        </a:spcAft>
                      </a:pPr>
                      <a:r>
                        <a:rPr lang="en-NZ" sz="1400" dirty="0">
                          <a:effectLst/>
                        </a:rPr>
                        <a:t>Cost-saving</a:t>
                      </a:r>
                      <a:endParaRPr lang="en-NZ" sz="1600" dirty="0">
                        <a:effectLst/>
                      </a:endParaRPr>
                    </a:p>
                    <a:p>
                      <a:pPr algn="ctr">
                        <a:spcAft>
                          <a:spcPts val="0"/>
                        </a:spcAft>
                      </a:pPr>
                      <a:r>
                        <a:rPr lang="en-NZ" sz="1400" dirty="0">
                          <a:effectLst/>
                        </a:rPr>
                        <a:t>(Cost-saving to $3,940)</a:t>
                      </a:r>
                      <a:endParaRPr lang="en-NZ" dirty="0"/>
                    </a:p>
                  </a:txBody>
                  <a:tcPr marL="43570" marR="43570" marT="0" marB="0"/>
                </a:tc>
                <a:extLst>
                  <a:ext uri="{0D108BD9-81ED-4DB2-BD59-A6C34878D82A}">
                    <a16:rowId xmlns:a16="http://schemas.microsoft.com/office/drawing/2014/main" xmlns="" val="1148974063"/>
                  </a:ext>
                </a:extLst>
              </a:tr>
              <a:tr h="429570">
                <a:tc>
                  <a:txBody>
                    <a:bodyPr/>
                    <a:lstStyle/>
                    <a:p>
                      <a:pPr>
                        <a:spcAft>
                          <a:spcPts val="0"/>
                        </a:spcAft>
                      </a:pPr>
                      <a:r>
                        <a:rPr lang="en-NZ" sz="1400" dirty="0">
                          <a:effectLst/>
                        </a:rPr>
                        <a:t>Risk Stratum 4: </a:t>
                      </a:r>
                      <a:endParaRPr lang="en-NZ" sz="1600" dirty="0">
                        <a:effectLst/>
                      </a:endParaRPr>
                    </a:p>
                    <a:p>
                      <a:pPr>
                        <a:spcAft>
                          <a:spcPts val="0"/>
                        </a:spcAft>
                      </a:pPr>
                      <a:r>
                        <a:rPr lang="en-NZ" sz="1400" dirty="0">
                          <a:effectLst/>
                        </a:rPr>
                        <a:t>&gt;15%, </a:t>
                      </a:r>
                      <a:r>
                        <a:rPr lang="en-NZ" sz="1400" dirty="0">
                          <a:effectLst/>
                          <a:sym typeface="Symbol" panose="05050102010706020507" pitchFamily="18" charset="2"/>
                        </a:rPr>
                        <a:t></a:t>
                      </a:r>
                      <a:r>
                        <a:rPr lang="en-NZ" sz="1400" dirty="0">
                          <a:effectLst/>
                        </a:rPr>
                        <a:t>20% </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marL="12700" marR="12700" algn="ctr">
                        <a:spcBef>
                          <a:spcPts val="100"/>
                        </a:spcBef>
                        <a:spcAft>
                          <a:spcPts val="100"/>
                        </a:spcAft>
                      </a:pPr>
                      <a:r>
                        <a:rPr lang="en-NZ" sz="1400" dirty="0">
                          <a:effectLst/>
                        </a:rPr>
                        <a:t>6.79</a:t>
                      </a:r>
                      <a:endParaRPr lang="en-NZ" sz="1600" dirty="0">
                        <a:effectLst/>
                      </a:endParaRPr>
                    </a:p>
                    <a:p>
                      <a:pPr algn="ctr">
                        <a:spcAft>
                          <a:spcPts val="0"/>
                        </a:spcAft>
                      </a:pPr>
                      <a:r>
                        <a:rPr lang="en-NZ" sz="1400" dirty="0">
                          <a:effectLst/>
                        </a:rPr>
                        <a:t>(3.80 to 17.8)</a:t>
                      </a:r>
                      <a:endParaRPr lang="en-NZ" dirty="0"/>
                    </a:p>
                  </a:txBody>
                  <a:tcPr marL="43570" marR="43570" marT="0" marB="0"/>
                </a:tc>
                <a:tc>
                  <a:txBody>
                    <a:bodyPr/>
                    <a:lstStyle/>
                    <a:p>
                      <a:pPr marL="12700" marR="12700" algn="ctr">
                        <a:spcBef>
                          <a:spcPts val="100"/>
                        </a:spcBef>
                        <a:spcAft>
                          <a:spcPts val="100"/>
                        </a:spcAft>
                      </a:pPr>
                      <a:r>
                        <a:rPr lang="en-NZ" sz="1400" dirty="0">
                          <a:effectLst/>
                        </a:rPr>
                        <a:t>3.83</a:t>
                      </a:r>
                      <a:endParaRPr lang="en-NZ" sz="1600" dirty="0">
                        <a:effectLst/>
                      </a:endParaRPr>
                    </a:p>
                    <a:p>
                      <a:pPr algn="ctr">
                        <a:spcAft>
                          <a:spcPts val="0"/>
                        </a:spcAft>
                      </a:pPr>
                      <a:r>
                        <a:rPr lang="en-NZ" sz="1400" dirty="0">
                          <a:effectLst/>
                        </a:rPr>
                        <a:t>(2.96 to 10.9)</a:t>
                      </a:r>
                      <a:endParaRPr lang="en-NZ" dirty="0"/>
                    </a:p>
                  </a:txBody>
                  <a:tcPr marL="43570" marR="43570" marT="0" marB="0"/>
                </a:tc>
                <a:tc>
                  <a:txBody>
                    <a:bodyPr/>
                    <a:lstStyle/>
                    <a:p>
                      <a:pPr marL="12700" marR="12700" algn="ctr">
                        <a:spcBef>
                          <a:spcPts val="100"/>
                        </a:spcBef>
                        <a:spcAft>
                          <a:spcPts val="100"/>
                        </a:spcAft>
                      </a:pPr>
                      <a:r>
                        <a:rPr lang="en-NZ" sz="1400" dirty="0">
                          <a:effectLst/>
                        </a:rPr>
                        <a:t>10.6</a:t>
                      </a:r>
                      <a:endParaRPr lang="en-NZ" sz="1600" dirty="0">
                        <a:effectLst/>
                      </a:endParaRPr>
                    </a:p>
                    <a:p>
                      <a:pPr algn="ctr">
                        <a:spcAft>
                          <a:spcPts val="0"/>
                        </a:spcAft>
                      </a:pPr>
                      <a:r>
                        <a:rPr lang="en-NZ" sz="1400" dirty="0">
                          <a:effectLst/>
                        </a:rPr>
                        <a:t>(4.40 to 26.1)</a:t>
                      </a:r>
                      <a:endParaRPr lang="en-NZ" dirty="0"/>
                    </a:p>
                  </a:txBody>
                  <a:tcPr marL="43570" marR="43570" marT="0" marB="0"/>
                </a:tc>
                <a:tc>
                  <a:txBody>
                    <a:bodyPr/>
                    <a:lstStyle/>
                    <a:p>
                      <a:pPr marL="12700" marR="12700" algn="ctr">
                        <a:spcBef>
                          <a:spcPts val="100"/>
                        </a:spcBef>
                        <a:spcAft>
                          <a:spcPts val="100"/>
                        </a:spcAft>
                      </a:pPr>
                      <a:r>
                        <a:rPr lang="en-NZ" sz="1400" dirty="0">
                          <a:effectLst/>
                        </a:rPr>
                        <a:t>$-0.049</a:t>
                      </a:r>
                    </a:p>
                    <a:p>
                      <a:pPr marL="12700" marR="12700" algn="ctr">
                        <a:spcBef>
                          <a:spcPts val="100"/>
                        </a:spcBef>
                        <a:spcAft>
                          <a:spcPts val="100"/>
                        </a:spcAft>
                      </a:pPr>
                      <a:r>
                        <a:rPr lang="en-NZ" sz="1400" dirty="0">
                          <a:effectLst/>
                        </a:rPr>
                        <a:t>($-0.139 to $0.027)</a:t>
                      </a:r>
                      <a:endParaRPr lang="en-NZ" dirty="0"/>
                    </a:p>
                  </a:txBody>
                  <a:tcPr marL="43570" marR="43570" marT="0" marB="0"/>
                </a:tc>
                <a:tc>
                  <a:txBody>
                    <a:bodyPr/>
                    <a:lstStyle/>
                    <a:p>
                      <a:pPr marL="12700" marR="12700" algn="ctr">
                        <a:spcBef>
                          <a:spcPts val="100"/>
                        </a:spcBef>
                        <a:spcAft>
                          <a:spcPts val="100"/>
                        </a:spcAft>
                      </a:pPr>
                      <a:r>
                        <a:rPr lang="en-NZ" sz="1400" dirty="0">
                          <a:effectLst/>
                        </a:rPr>
                        <a:t>Cost-saving</a:t>
                      </a:r>
                      <a:endParaRPr lang="en-NZ" sz="1600" dirty="0">
                        <a:effectLst/>
                      </a:endParaRPr>
                    </a:p>
                    <a:p>
                      <a:pPr algn="ctr">
                        <a:spcAft>
                          <a:spcPts val="0"/>
                        </a:spcAft>
                      </a:pPr>
                      <a:r>
                        <a:rPr lang="en-NZ" sz="1400" dirty="0">
                          <a:effectLst/>
                        </a:rPr>
                        <a:t>(Cost-saving to $3,570)</a:t>
                      </a:r>
                      <a:endParaRPr lang="en-NZ" dirty="0"/>
                    </a:p>
                  </a:txBody>
                  <a:tcPr marL="43570" marR="43570" marT="0" marB="0"/>
                </a:tc>
                <a:extLst>
                  <a:ext uri="{0D108BD9-81ED-4DB2-BD59-A6C34878D82A}">
                    <a16:rowId xmlns:a16="http://schemas.microsoft.com/office/drawing/2014/main" xmlns="" val="3308546767"/>
                  </a:ext>
                </a:extLst>
              </a:tr>
              <a:tr h="388402">
                <a:tc>
                  <a:txBody>
                    <a:bodyPr/>
                    <a:lstStyle/>
                    <a:p>
                      <a:pPr>
                        <a:spcAft>
                          <a:spcPts val="0"/>
                        </a:spcAft>
                      </a:pPr>
                      <a:r>
                        <a:rPr lang="en-NZ" sz="1400" dirty="0">
                          <a:effectLst/>
                        </a:rPr>
                        <a:t>Risk Stratum 3: </a:t>
                      </a:r>
                      <a:endParaRPr lang="en-NZ" sz="1600" dirty="0">
                        <a:effectLst/>
                      </a:endParaRPr>
                    </a:p>
                    <a:p>
                      <a:pPr>
                        <a:spcAft>
                          <a:spcPts val="0"/>
                        </a:spcAft>
                      </a:pPr>
                      <a:r>
                        <a:rPr lang="en-NZ" sz="1400" dirty="0">
                          <a:effectLst/>
                        </a:rPr>
                        <a:t>&gt;10%, </a:t>
                      </a:r>
                      <a:r>
                        <a:rPr lang="en-NZ" sz="1400" dirty="0">
                          <a:effectLst/>
                          <a:sym typeface="Symbol" panose="05050102010706020507" pitchFamily="18" charset="2"/>
                        </a:rPr>
                        <a:t></a:t>
                      </a:r>
                      <a:r>
                        <a:rPr lang="en-NZ" sz="1400" dirty="0">
                          <a:effectLst/>
                        </a:rPr>
                        <a:t>15%</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marL="12700" marR="12700" algn="ctr">
                        <a:spcBef>
                          <a:spcPts val="100"/>
                        </a:spcBef>
                        <a:spcAft>
                          <a:spcPts val="100"/>
                        </a:spcAft>
                      </a:pPr>
                      <a:r>
                        <a:rPr lang="en-NZ" sz="1400" dirty="0">
                          <a:effectLst/>
                        </a:rPr>
                        <a:t>32.2</a:t>
                      </a:r>
                      <a:endParaRPr lang="en-NZ" sz="1600" dirty="0">
                        <a:effectLst/>
                      </a:endParaRPr>
                    </a:p>
                    <a:p>
                      <a:pPr algn="ctr">
                        <a:spcAft>
                          <a:spcPts val="0"/>
                        </a:spcAft>
                      </a:pPr>
                      <a:r>
                        <a:rPr lang="en-NZ" sz="1400" dirty="0">
                          <a:effectLst/>
                        </a:rPr>
                        <a:t>(14.2 to 80.0)</a:t>
                      </a:r>
                      <a:endParaRPr lang="en-NZ" dirty="0"/>
                    </a:p>
                  </a:txBody>
                  <a:tcPr marL="43570" marR="43570" marT="0" marB="0"/>
                </a:tc>
                <a:tc>
                  <a:txBody>
                    <a:bodyPr/>
                    <a:lstStyle/>
                    <a:p>
                      <a:pPr marL="12700" marR="12700" algn="ctr">
                        <a:spcBef>
                          <a:spcPts val="100"/>
                        </a:spcBef>
                        <a:spcAft>
                          <a:spcPts val="100"/>
                        </a:spcAft>
                      </a:pPr>
                      <a:r>
                        <a:rPr lang="en-NZ" sz="1400" dirty="0">
                          <a:effectLst/>
                        </a:rPr>
                        <a:t>12.6</a:t>
                      </a:r>
                      <a:endParaRPr lang="en-NZ" sz="1600" dirty="0">
                        <a:effectLst/>
                      </a:endParaRPr>
                    </a:p>
                    <a:p>
                      <a:pPr algn="ctr">
                        <a:spcAft>
                          <a:spcPts val="0"/>
                        </a:spcAft>
                      </a:pPr>
                      <a:r>
                        <a:rPr lang="en-NZ" sz="1400" dirty="0">
                          <a:effectLst/>
                        </a:rPr>
                        <a:t>(8.04 to 34.4)</a:t>
                      </a:r>
                      <a:endParaRPr lang="en-NZ" dirty="0"/>
                    </a:p>
                  </a:txBody>
                  <a:tcPr marL="43570" marR="43570" marT="0" marB="0"/>
                </a:tc>
                <a:tc>
                  <a:txBody>
                    <a:bodyPr/>
                    <a:lstStyle/>
                    <a:p>
                      <a:pPr marL="12700" marR="12700" algn="ctr">
                        <a:spcBef>
                          <a:spcPts val="100"/>
                        </a:spcBef>
                        <a:spcAft>
                          <a:spcPts val="100"/>
                        </a:spcAft>
                      </a:pPr>
                      <a:r>
                        <a:rPr lang="en-NZ" sz="1400" dirty="0">
                          <a:effectLst/>
                        </a:rPr>
                        <a:t>44.7</a:t>
                      </a:r>
                      <a:endParaRPr lang="en-NZ" sz="1600" dirty="0">
                        <a:effectLst/>
                      </a:endParaRPr>
                    </a:p>
                    <a:p>
                      <a:pPr algn="ctr">
                        <a:spcAft>
                          <a:spcPts val="0"/>
                        </a:spcAft>
                      </a:pPr>
                      <a:r>
                        <a:rPr lang="en-NZ" sz="1400" dirty="0">
                          <a:effectLst/>
                        </a:rPr>
                        <a:t>(15.6 to 105)</a:t>
                      </a:r>
                      <a:endParaRPr lang="en-NZ" dirty="0"/>
                    </a:p>
                  </a:txBody>
                  <a:tcPr marL="43570" marR="43570" marT="0" marB="0"/>
                </a:tc>
                <a:tc>
                  <a:txBody>
                    <a:bodyPr/>
                    <a:lstStyle/>
                    <a:p>
                      <a:pPr marL="12700" marR="12700" algn="ctr">
                        <a:spcBef>
                          <a:spcPts val="100"/>
                        </a:spcBef>
                        <a:spcAft>
                          <a:spcPts val="100"/>
                        </a:spcAft>
                      </a:pPr>
                      <a:r>
                        <a:rPr lang="en-NZ" sz="1400" dirty="0">
                          <a:effectLst/>
                        </a:rPr>
                        <a:t>$-0.324</a:t>
                      </a:r>
                      <a:endParaRPr lang="en-NZ" sz="1600" dirty="0">
                        <a:effectLst/>
                      </a:endParaRPr>
                    </a:p>
                    <a:p>
                      <a:pPr algn="ctr">
                        <a:spcAft>
                          <a:spcPts val="0"/>
                        </a:spcAft>
                      </a:pPr>
                      <a:r>
                        <a:rPr lang="en-NZ" sz="1400" dirty="0">
                          <a:effectLst/>
                        </a:rPr>
                        <a:t>($-0.825 to $0.147)</a:t>
                      </a:r>
                      <a:endParaRPr lang="en-NZ" dirty="0"/>
                    </a:p>
                  </a:txBody>
                  <a:tcPr marL="43570" marR="43570" marT="0" marB="0"/>
                </a:tc>
                <a:tc>
                  <a:txBody>
                    <a:bodyPr/>
                    <a:lstStyle/>
                    <a:p>
                      <a:pPr marL="12700" marR="12700" algn="ctr">
                        <a:spcBef>
                          <a:spcPts val="100"/>
                        </a:spcBef>
                        <a:spcAft>
                          <a:spcPts val="100"/>
                        </a:spcAft>
                      </a:pPr>
                      <a:r>
                        <a:rPr lang="en-NZ" sz="1400" dirty="0">
                          <a:effectLst/>
                        </a:rPr>
                        <a:t>Cost-saving</a:t>
                      </a:r>
                      <a:endParaRPr lang="en-NZ" sz="1600" dirty="0">
                        <a:effectLst/>
                      </a:endParaRPr>
                    </a:p>
                    <a:p>
                      <a:pPr algn="ctr">
                        <a:spcAft>
                          <a:spcPts val="0"/>
                        </a:spcAft>
                      </a:pPr>
                      <a:r>
                        <a:rPr lang="en-NZ" sz="1400" dirty="0">
                          <a:effectLst/>
                        </a:rPr>
                        <a:t>(Cost-saving to $4,000)</a:t>
                      </a:r>
                      <a:endParaRPr lang="en-NZ" dirty="0"/>
                    </a:p>
                  </a:txBody>
                  <a:tcPr marL="43570" marR="43570" marT="0" marB="0"/>
                </a:tc>
                <a:extLst>
                  <a:ext uri="{0D108BD9-81ED-4DB2-BD59-A6C34878D82A}">
                    <a16:rowId xmlns:a16="http://schemas.microsoft.com/office/drawing/2014/main" xmlns="" val="3569285290"/>
                  </a:ext>
                </a:extLst>
              </a:tr>
              <a:tr h="200409">
                <a:tc>
                  <a:txBody>
                    <a:bodyPr/>
                    <a:lstStyle/>
                    <a:p>
                      <a:pPr>
                        <a:spcAft>
                          <a:spcPts val="0"/>
                        </a:spcAft>
                      </a:pPr>
                      <a:r>
                        <a:rPr lang="en-NZ" sz="1400" dirty="0">
                          <a:effectLst/>
                        </a:rPr>
                        <a:t>Risk Stratum 2: </a:t>
                      </a:r>
                      <a:endParaRPr lang="en-NZ" sz="1600" dirty="0">
                        <a:effectLst/>
                      </a:endParaRPr>
                    </a:p>
                    <a:p>
                      <a:pPr>
                        <a:spcAft>
                          <a:spcPts val="0"/>
                        </a:spcAft>
                      </a:pPr>
                      <a:r>
                        <a:rPr lang="en-NZ" sz="1400" dirty="0">
                          <a:effectLst/>
                        </a:rPr>
                        <a:t>&gt;5%, </a:t>
                      </a:r>
                      <a:r>
                        <a:rPr lang="en-NZ" sz="1400" dirty="0">
                          <a:effectLst/>
                          <a:sym typeface="Symbol" panose="05050102010706020507" pitchFamily="18" charset="2"/>
                        </a:rPr>
                        <a:t></a:t>
                      </a:r>
                      <a:r>
                        <a:rPr lang="en-NZ" sz="1400" dirty="0">
                          <a:effectLst/>
                        </a:rPr>
                        <a:t>10</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marL="12700" marR="12700" algn="ctr">
                        <a:spcBef>
                          <a:spcPts val="100"/>
                        </a:spcBef>
                        <a:spcAft>
                          <a:spcPts val="100"/>
                        </a:spcAft>
                      </a:pPr>
                      <a:r>
                        <a:rPr lang="en-NZ" sz="1400" dirty="0">
                          <a:effectLst/>
                        </a:rPr>
                        <a:t>168</a:t>
                      </a:r>
                      <a:endParaRPr lang="en-NZ" sz="1600" dirty="0">
                        <a:effectLst/>
                      </a:endParaRPr>
                    </a:p>
                    <a:p>
                      <a:pPr algn="ctr">
                        <a:spcAft>
                          <a:spcPts val="0"/>
                        </a:spcAft>
                      </a:pPr>
                      <a:r>
                        <a:rPr lang="en-NZ" sz="1400" dirty="0">
                          <a:effectLst/>
                        </a:rPr>
                        <a:t>(84.1 to 429)</a:t>
                      </a:r>
                      <a:endParaRPr lang="en-NZ" dirty="0"/>
                    </a:p>
                  </a:txBody>
                  <a:tcPr marL="43570" marR="43570" marT="0" marB="0"/>
                </a:tc>
                <a:tc>
                  <a:txBody>
                    <a:bodyPr/>
                    <a:lstStyle/>
                    <a:p>
                      <a:pPr marL="12700" marR="12700" algn="ctr">
                        <a:spcBef>
                          <a:spcPts val="100"/>
                        </a:spcBef>
                        <a:spcAft>
                          <a:spcPts val="100"/>
                        </a:spcAft>
                      </a:pPr>
                      <a:r>
                        <a:rPr lang="en-NZ" sz="1400" dirty="0">
                          <a:effectLst/>
                        </a:rPr>
                        <a:t>24.8</a:t>
                      </a:r>
                      <a:endParaRPr lang="en-NZ" sz="1600" dirty="0">
                        <a:effectLst/>
                      </a:endParaRPr>
                    </a:p>
                    <a:p>
                      <a:pPr algn="ctr">
                        <a:spcAft>
                          <a:spcPts val="0"/>
                        </a:spcAft>
                      </a:pPr>
                      <a:r>
                        <a:rPr lang="en-NZ" sz="1400" dirty="0">
                          <a:effectLst/>
                        </a:rPr>
                        <a:t>(13.6 to 67.6)</a:t>
                      </a:r>
                      <a:endParaRPr lang="en-NZ" dirty="0"/>
                    </a:p>
                  </a:txBody>
                  <a:tcPr marL="43570" marR="43570" marT="0" marB="0"/>
                </a:tc>
                <a:tc>
                  <a:txBody>
                    <a:bodyPr/>
                    <a:lstStyle/>
                    <a:p>
                      <a:pPr marL="12700" marR="12700" algn="ctr">
                        <a:spcBef>
                          <a:spcPts val="100"/>
                        </a:spcBef>
                        <a:spcAft>
                          <a:spcPts val="100"/>
                        </a:spcAft>
                      </a:pPr>
                      <a:r>
                        <a:rPr lang="en-NZ" sz="1400" dirty="0">
                          <a:effectLst/>
                        </a:rPr>
                        <a:t>193</a:t>
                      </a:r>
                      <a:endParaRPr lang="en-NZ" sz="1600" dirty="0">
                        <a:effectLst/>
                      </a:endParaRPr>
                    </a:p>
                    <a:p>
                      <a:pPr algn="ctr">
                        <a:spcAft>
                          <a:spcPts val="0"/>
                        </a:spcAft>
                      </a:pPr>
                      <a:r>
                        <a:rPr lang="en-NZ" sz="1400" dirty="0">
                          <a:effectLst/>
                        </a:rPr>
                        <a:t>(81.5 to 474)</a:t>
                      </a:r>
                      <a:endParaRPr lang="en-NZ" dirty="0"/>
                    </a:p>
                  </a:txBody>
                  <a:tcPr marL="43570" marR="43570" marT="0" marB="0"/>
                </a:tc>
                <a:tc>
                  <a:txBody>
                    <a:bodyPr/>
                    <a:lstStyle/>
                    <a:p>
                      <a:pPr marL="12700" marR="12700" algn="ctr">
                        <a:spcBef>
                          <a:spcPts val="100"/>
                        </a:spcBef>
                        <a:spcAft>
                          <a:spcPts val="100"/>
                        </a:spcAft>
                      </a:pPr>
                      <a:r>
                        <a:rPr lang="en-NZ" sz="1400" dirty="0">
                          <a:effectLst/>
                        </a:rPr>
                        <a:t>$-2.53</a:t>
                      </a:r>
                      <a:endParaRPr lang="en-NZ" sz="1600" dirty="0">
                        <a:effectLst/>
                      </a:endParaRPr>
                    </a:p>
                    <a:p>
                      <a:pPr algn="ctr">
                        <a:spcAft>
                          <a:spcPts val="0"/>
                        </a:spcAft>
                      </a:pPr>
                      <a:r>
                        <a:rPr lang="en-NZ" sz="1400" dirty="0">
                          <a:effectLst/>
                        </a:rPr>
                        <a:t>($-6.25 to $0.822)</a:t>
                      </a:r>
                      <a:endParaRPr lang="en-NZ" dirty="0"/>
                    </a:p>
                  </a:txBody>
                  <a:tcPr marL="43570" marR="43570" marT="0" marB="0"/>
                </a:tc>
                <a:tc>
                  <a:txBody>
                    <a:bodyPr/>
                    <a:lstStyle/>
                    <a:p>
                      <a:pPr marL="12700" marR="12700" algn="ctr">
                        <a:spcBef>
                          <a:spcPts val="100"/>
                        </a:spcBef>
                        <a:spcAft>
                          <a:spcPts val="100"/>
                        </a:spcAft>
                      </a:pPr>
                      <a:r>
                        <a:rPr lang="en-NZ" sz="1400" dirty="0">
                          <a:effectLst/>
                        </a:rPr>
                        <a:t>Cost-saving</a:t>
                      </a:r>
                      <a:endParaRPr lang="en-NZ" sz="1600" dirty="0">
                        <a:effectLst/>
                      </a:endParaRPr>
                    </a:p>
                    <a:p>
                      <a:pPr algn="ctr">
                        <a:spcAft>
                          <a:spcPts val="0"/>
                        </a:spcAft>
                      </a:pPr>
                      <a:r>
                        <a:rPr lang="en-NZ" sz="1400" dirty="0">
                          <a:effectLst/>
                        </a:rPr>
                        <a:t>(Cost-saving to $3,160)</a:t>
                      </a:r>
                      <a:endParaRPr lang="en-NZ" dirty="0"/>
                    </a:p>
                  </a:txBody>
                  <a:tcPr marL="43570" marR="43570" marT="0" marB="0"/>
                </a:tc>
                <a:extLst>
                  <a:ext uri="{0D108BD9-81ED-4DB2-BD59-A6C34878D82A}">
                    <a16:rowId xmlns:a16="http://schemas.microsoft.com/office/drawing/2014/main" xmlns="" val="44886085"/>
                  </a:ext>
                </a:extLst>
              </a:tr>
              <a:tr h="484197">
                <a:tc>
                  <a:txBody>
                    <a:bodyPr/>
                    <a:lstStyle/>
                    <a:p>
                      <a:pPr>
                        <a:spcAft>
                          <a:spcPts val="0"/>
                        </a:spcAft>
                      </a:pPr>
                      <a:r>
                        <a:rPr lang="en-NZ" sz="1400" dirty="0">
                          <a:effectLst/>
                        </a:rPr>
                        <a:t>Risk Stratum 1: </a:t>
                      </a:r>
                      <a:endParaRPr lang="en-NZ" sz="1600" dirty="0">
                        <a:effectLst/>
                      </a:endParaRPr>
                    </a:p>
                    <a:p>
                      <a:pPr>
                        <a:spcAft>
                          <a:spcPts val="0"/>
                        </a:spcAft>
                      </a:pPr>
                      <a:r>
                        <a:rPr lang="en-NZ" sz="1400" dirty="0">
                          <a:effectLst/>
                        </a:rPr>
                        <a:t>&gt;0%, </a:t>
                      </a:r>
                      <a:r>
                        <a:rPr lang="en-NZ" sz="1400" dirty="0">
                          <a:effectLst/>
                          <a:sym typeface="Symbol" panose="05050102010706020507" pitchFamily="18" charset="2"/>
                        </a:rPr>
                        <a:t></a:t>
                      </a:r>
                      <a:r>
                        <a:rPr lang="en-NZ" sz="1400" dirty="0">
                          <a:effectLst/>
                        </a:rPr>
                        <a:t>5% </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marL="12700" marR="12700" algn="ctr">
                        <a:spcBef>
                          <a:spcPts val="100"/>
                        </a:spcBef>
                        <a:spcAft>
                          <a:spcPts val="100"/>
                        </a:spcAft>
                      </a:pPr>
                      <a:r>
                        <a:rPr lang="en-NZ" sz="1400" dirty="0">
                          <a:effectLst/>
                        </a:rPr>
                        <a:t>163</a:t>
                      </a:r>
                      <a:endParaRPr lang="en-NZ" sz="1600" dirty="0">
                        <a:effectLst/>
                      </a:endParaRPr>
                    </a:p>
                    <a:p>
                      <a:pPr algn="ctr">
                        <a:spcAft>
                          <a:spcPts val="0"/>
                        </a:spcAft>
                      </a:pPr>
                      <a:r>
                        <a:rPr lang="en-NZ" sz="1400" dirty="0">
                          <a:effectLst/>
                        </a:rPr>
                        <a:t>(74.1 to 404)</a:t>
                      </a:r>
                      <a:endParaRPr lang="en-NZ" dirty="0"/>
                    </a:p>
                  </a:txBody>
                  <a:tcPr marL="43570" marR="43570" marT="0" marB="0"/>
                </a:tc>
                <a:tc>
                  <a:txBody>
                    <a:bodyPr/>
                    <a:lstStyle/>
                    <a:p>
                      <a:pPr marL="12700" marR="12700" algn="ctr">
                        <a:spcBef>
                          <a:spcPts val="100"/>
                        </a:spcBef>
                        <a:spcAft>
                          <a:spcPts val="100"/>
                        </a:spcAft>
                      </a:pPr>
                      <a:r>
                        <a:rPr lang="en-NZ" sz="1400" dirty="0">
                          <a:effectLst/>
                        </a:rPr>
                        <a:t>4.72</a:t>
                      </a:r>
                      <a:endParaRPr lang="en-NZ" sz="1600" dirty="0">
                        <a:effectLst/>
                      </a:endParaRPr>
                    </a:p>
                    <a:p>
                      <a:pPr algn="ctr">
                        <a:spcAft>
                          <a:spcPts val="0"/>
                        </a:spcAft>
                      </a:pPr>
                      <a:r>
                        <a:rPr lang="en-NZ" sz="1400" dirty="0">
                          <a:effectLst/>
                        </a:rPr>
                        <a:t>(2.61 to 12.3)</a:t>
                      </a:r>
                      <a:endParaRPr lang="en-NZ" dirty="0"/>
                    </a:p>
                  </a:txBody>
                  <a:tcPr marL="43570" marR="43570" marT="0" marB="0"/>
                </a:tc>
                <a:tc>
                  <a:txBody>
                    <a:bodyPr/>
                    <a:lstStyle/>
                    <a:p>
                      <a:pPr marL="12700" marR="12700" algn="ctr">
                        <a:spcBef>
                          <a:spcPts val="100"/>
                        </a:spcBef>
                        <a:spcAft>
                          <a:spcPts val="100"/>
                        </a:spcAft>
                      </a:pPr>
                      <a:r>
                        <a:rPr lang="en-NZ" sz="1400" dirty="0">
                          <a:effectLst/>
                        </a:rPr>
                        <a:t>167</a:t>
                      </a:r>
                      <a:endParaRPr lang="en-NZ" sz="1600" dirty="0">
                        <a:effectLst/>
                      </a:endParaRPr>
                    </a:p>
                    <a:p>
                      <a:pPr algn="ctr">
                        <a:spcAft>
                          <a:spcPts val="0"/>
                        </a:spcAft>
                      </a:pPr>
                      <a:r>
                        <a:rPr lang="en-NZ" sz="1400" dirty="0">
                          <a:effectLst/>
                        </a:rPr>
                        <a:t>(73.0 to 412)</a:t>
                      </a:r>
                      <a:endParaRPr lang="en-NZ" dirty="0"/>
                    </a:p>
                  </a:txBody>
                  <a:tcPr marL="43570" marR="43570" marT="0" marB="0"/>
                </a:tc>
                <a:tc>
                  <a:txBody>
                    <a:bodyPr/>
                    <a:lstStyle/>
                    <a:p>
                      <a:pPr marL="12700" marR="12700" algn="ctr">
                        <a:spcBef>
                          <a:spcPts val="100"/>
                        </a:spcBef>
                        <a:spcAft>
                          <a:spcPts val="100"/>
                        </a:spcAft>
                      </a:pPr>
                      <a:r>
                        <a:rPr lang="en-NZ" sz="1400" dirty="0">
                          <a:effectLst/>
                        </a:rPr>
                        <a:t>$-3.41</a:t>
                      </a:r>
                      <a:endParaRPr lang="en-NZ" sz="1600" dirty="0">
                        <a:effectLst/>
                      </a:endParaRPr>
                    </a:p>
                    <a:p>
                      <a:pPr algn="ctr">
                        <a:spcAft>
                          <a:spcPts val="0"/>
                        </a:spcAft>
                      </a:pPr>
                      <a:r>
                        <a:rPr lang="en-NZ" sz="1400" dirty="0">
                          <a:effectLst/>
                        </a:rPr>
                        <a:t>($-7.63 to $0.535)</a:t>
                      </a:r>
                      <a:endParaRPr lang="en-NZ" dirty="0"/>
                    </a:p>
                  </a:txBody>
                  <a:tcPr marL="43570" marR="43570" marT="0" marB="0"/>
                </a:tc>
                <a:tc>
                  <a:txBody>
                    <a:bodyPr/>
                    <a:lstStyle/>
                    <a:p>
                      <a:pPr marL="12700" marR="12700" algn="ctr">
                        <a:spcBef>
                          <a:spcPts val="100"/>
                        </a:spcBef>
                        <a:spcAft>
                          <a:spcPts val="100"/>
                        </a:spcAft>
                      </a:pPr>
                      <a:r>
                        <a:rPr lang="en-NZ" sz="1400" dirty="0">
                          <a:effectLst/>
                        </a:rPr>
                        <a:t>Cost-saving</a:t>
                      </a:r>
                      <a:endParaRPr lang="en-NZ" sz="1600" dirty="0">
                        <a:effectLst/>
                      </a:endParaRPr>
                    </a:p>
                    <a:p>
                      <a:pPr algn="ctr">
                        <a:spcAft>
                          <a:spcPts val="0"/>
                        </a:spcAft>
                      </a:pPr>
                      <a:r>
                        <a:rPr lang="en-NZ" sz="1400" dirty="0">
                          <a:effectLst/>
                        </a:rPr>
                        <a:t>(Cost-saving to $2.12)</a:t>
                      </a:r>
                      <a:endParaRPr lang="en-NZ" dirty="0"/>
                    </a:p>
                  </a:txBody>
                  <a:tcPr marL="43570" marR="43570" marT="0" marB="0"/>
                </a:tc>
                <a:extLst>
                  <a:ext uri="{0D108BD9-81ED-4DB2-BD59-A6C34878D82A}">
                    <a16:rowId xmlns:a16="http://schemas.microsoft.com/office/drawing/2014/main" xmlns="" val="3049802678"/>
                  </a:ext>
                </a:extLst>
              </a:tr>
              <a:tr h="502406">
                <a:tc>
                  <a:txBody>
                    <a:bodyPr/>
                    <a:lstStyle/>
                    <a:p>
                      <a:pPr>
                        <a:spcAft>
                          <a:spcPts val="0"/>
                        </a:spcAft>
                      </a:pPr>
                      <a:r>
                        <a:rPr lang="en-NZ" sz="1400" dirty="0">
                          <a:effectLst/>
                        </a:rPr>
                        <a:t>Risk Strata Combined</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algn="ctr">
                        <a:spcAft>
                          <a:spcPts val="0"/>
                        </a:spcAft>
                      </a:pPr>
                      <a:r>
                        <a:rPr lang="en-NZ" sz="1400" dirty="0">
                          <a:effectLst/>
                        </a:rPr>
                        <a:t>76.8 </a:t>
                      </a:r>
                      <a:endParaRPr lang="en-NZ" sz="1600" dirty="0">
                        <a:effectLst/>
                      </a:endParaRPr>
                    </a:p>
                    <a:p>
                      <a:pPr algn="ctr">
                        <a:spcAft>
                          <a:spcPts val="0"/>
                        </a:spcAft>
                      </a:pPr>
                      <a:r>
                        <a:rPr lang="en-NZ" sz="1400" dirty="0">
                          <a:effectLst/>
                        </a:rPr>
                        <a:t>(0 to 636)</a:t>
                      </a:r>
                      <a:endParaRPr lang="en-NZ" dirty="0"/>
                    </a:p>
                  </a:txBody>
                  <a:tcPr marL="43570" marR="43570" marT="0" marB="0"/>
                </a:tc>
                <a:tc>
                  <a:txBody>
                    <a:bodyPr/>
                    <a:lstStyle/>
                    <a:p>
                      <a:pPr algn="ctr">
                        <a:spcAft>
                          <a:spcPts val="0"/>
                        </a:spcAft>
                      </a:pPr>
                      <a:r>
                        <a:rPr lang="en-NZ" sz="1400" dirty="0">
                          <a:effectLst/>
                        </a:rPr>
                        <a:t>9.89</a:t>
                      </a:r>
                      <a:endParaRPr lang="en-NZ" sz="1600" dirty="0">
                        <a:effectLst/>
                      </a:endParaRPr>
                    </a:p>
                    <a:p>
                      <a:pPr algn="ctr">
                        <a:spcAft>
                          <a:spcPts val="0"/>
                        </a:spcAft>
                      </a:pPr>
                      <a:r>
                        <a:rPr lang="en-NZ" sz="1400" dirty="0">
                          <a:effectLst/>
                        </a:rPr>
                        <a:t>(0 to 49.2)</a:t>
                      </a:r>
                      <a:endParaRPr lang="en-NZ" dirty="0"/>
                    </a:p>
                  </a:txBody>
                  <a:tcPr marL="43570" marR="43570" marT="0" marB="0"/>
                </a:tc>
                <a:tc>
                  <a:txBody>
                    <a:bodyPr/>
                    <a:lstStyle/>
                    <a:p>
                      <a:pPr algn="ctr">
                        <a:spcAft>
                          <a:spcPts val="0"/>
                        </a:spcAft>
                      </a:pPr>
                      <a:r>
                        <a:rPr lang="en-NZ" sz="1400" dirty="0">
                          <a:effectLst/>
                        </a:rPr>
                        <a:t>86.2</a:t>
                      </a:r>
                      <a:endParaRPr lang="en-NZ" sz="1600" dirty="0">
                        <a:effectLst/>
                      </a:endParaRPr>
                    </a:p>
                    <a:p>
                      <a:pPr algn="ctr">
                        <a:spcAft>
                          <a:spcPts val="0"/>
                        </a:spcAft>
                      </a:pPr>
                      <a:r>
                        <a:rPr lang="en-NZ" sz="1400" dirty="0">
                          <a:effectLst/>
                        </a:rPr>
                        <a:t>(0 to 386)</a:t>
                      </a:r>
                      <a:endParaRPr lang="en-NZ" dirty="0"/>
                    </a:p>
                  </a:txBody>
                  <a:tcPr marL="43570" marR="43570" marT="0" marB="0"/>
                </a:tc>
                <a:tc>
                  <a:txBody>
                    <a:bodyPr/>
                    <a:lstStyle/>
                    <a:p>
                      <a:pPr algn="ctr">
                        <a:spcAft>
                          <a:spcPts val="0"/>
                        </a:spcAft>
                      </a:pPr>
                      <a:r>
                        <a:rPr lang="en-NZ" sz="1400" dirty="0">
                          <a:effectLst/>
                        </a:rPr>
                        <a:t>$-1.24</a:t>
                      </a:r>
                      <a:endParaRPr lang="en-NZ" sz="1600" dirty="0">
                        <a:effectLst/>
                      </a:endParaRPr>
                    </a:p>
                    <a:p>
                      <a:pPr algn="ctr">
                        <a:spcAft>
                          <a:spcPts val="0"/>
                        </a:spcAft>
                      </a:pPr>
                      <a:r>
                        <a:rPr lang="en-NZ" sz="1400" dirty="0">
                          <a:effectLst/>
                        </a:rPr>
                        <a:t>($-6.10 to $0.028)</a:t>
                      </a:r>
                      <a:endParaRPr lang="en-NZ" dirty="0"/>
                    </a:p>
                  </a:txBody>
                  <a:tcPr marL="43570" marR="43570" marT="0" marB="0"/>
                </a:tc>
                <a:tc>
                  <a:txBody>
                    <a:bodyPr/>
                    <a:lstStyle/>
                    <a:p>
                      <a:pPr algn="ctr">
                        <a:spcAft>
                          <a:spcPts val="0"/>
                        </a:spcAft>
                      </a:pPr>
                      <a:r>
                        <a:rPr lang="en-NZ" sz="1400" dirty="0">
                          <a:effectLst/>
                        </a:rPr>
                        <a:t>Costs-saving </a:t>
                      </a:r>
                      <a:endParaRPr lang="en-NZ" sz="1600" dirty="0">
                        <a:effectLst/>
                      </a:endParaRPr>
                    </a:p>
                    <a:p>
                      <a:pPr algn="ctr">
                        <a:spcAft>
                          <a:spcPts val="0"/>
                        </a:spcAft>
                      </a:pPr>
                      <a:r>
                        <a:rPr lang="en-NZ" sz="1400" dirty="0">
                          <a:effectLst/>
                        </a:rPr>
                        <a:t>(cost-saving to $3,570)</a:t>
                      </a:r>
                      <a:endParaRPr lang="en-NZ" dirty="0"/>
                    </a:p>
                  </a:txBody>
                  <a:tcPr marL="43570" marR="43570" marT="0" marB="0"/>
                </a:tc>
                <a:extLst>
                  <a:ext uri="{0D108BD9-81ED-4DB2-BD59-A6C34878D82A}">
                    <a16:rowId xmlns:a16="http://schemas.microsoft.com/office/drawing/2014/main" xmlns="" val="3694214050"/>
                  </a:ext>
                </a:extLst>
              </a:tr>
              <a:tr h="255240">
                <a:tc gridSpan="6">
                  <a:txBody>
                    <a:bodyPr/>
                    <a:lstStyle/>
                    <a:p>
                      <a:pPr>
                        <a:spcAft>
                          <a:spcPts val="0"/>
                        </a:spcAft>
                      </a:pPr>
                      <a:r>
                        <a:rPr lang="en-NZ" sz="1400" dirty="0">
                          <a:effectLst/>
                        </a:rPr>
                        <a:t>B. QALYs / 1,000 people &amp; $ per person who received either pharmaceutical regimen at the start of the model (uptake)</a:t>
                      </a:r>
                      <a:r>
                        <a:rPr lang="en-NZ" sz="1400" baseline="30000" dirty="0">
                          <a:effectLst/>
                        </a:rPr>
                        <a:t> </a:t>
                      </a:r>
                      <a:endParaRPr lang="en-NZ" sz="1600" dirty="0">
                        <a:effectLst/>
                        <a:latin typeface="Times New Roman" panose="02020603050405020304" pitchFamily="18" charset="0"/>
                        <a:ea typeface="Times New Roman" panose="02020603050405020304" pitchFamily="18" charset="0"/>
                      </a:endParaRPr>
                    </a:p>
                  </a:txBody>
                  <a:tcPr marL="43570" marR="43570" marT="0" marB="0" anchor="ct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xmlns="" val="3646241081"/>
                  </a:ext>
                </a:extLst>
              </a:tr>
              <a:tr h="255240">
                <a:tc>
                  <a:txBody>
                    <a:bodyPr/>
                    <a:lstStyle/>
                    <a:p>
                      <a:pPr>
                        <a:spcAft>
                          <a:spcPts val="0"/>
                        </a:spcAft>
                      </a:pPr>
                      <a:r>
                        <a:rPr lang="en-NZ" sz="1400" dirty="0">
                          <a:effectLst/>
                        </a:rPr>
                        <a:t>Risk Stratum 5</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a:spcAft>
                          <a:spcPts val="0"/>
                        </a:spcAft>
                      </a:pPr>
                      <a:r>
                        <a:rPr lang="en-NZ" sz="1400" dirty="0">
                          <a:effectLst/>
                        </a:rPr>
                        <a:t>87.6</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68.8</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78.1</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r>
                        <a:rPr lang="en-NZ" sz="1400" dirty="0">
                          <a:effectLst/>
                        </a:rPr>
                        <a:t>-$221</a:t>
                      </a:r>
                      <a:endParaRPr lang="en-NZ" dirty="0"/>
                    </a:p>
                  </a:txBody>
                  <a:tcPr marL="43570" marR="43570" marT="0" marB="0" anchor="b"/>
                </a:tc>
                <a:tc>
                  <a:txBody>
                    <a:bodyPr/>
                    <a:lstStyle/>
                    <a:p>
                      <a:r>
                        <a:rPr lang="en-NZ" sz="1400" dirty="0">
                          <a:effectLst/>
                        </a:rPr>
                        <a:t>–</a:t>
                      </a:r>
                      <a:endParaRPr lang="en-NZ" dirty="0"/>
                    </a:p>
                  </a:txBody>
                  <a:tcPr marL="43570" marR="43570" marT="0" marB="0" anchor="b"/>
                </a:tc>
                <a:extLst>
                  <a:ext uri="{0D108BD9-81ED-4DB2-BD59-A6C34878D82A}">
                    <a16:rowId xmlns:a16="http://schemas.microsoft.com/office/drawing/2014/main" xmlns="" val="3619693836"/>
                  </a:ext>
                </a:extLst>
              </a:tr>
              <a:tr h="255240">
                <a:tc>
                  <a:txBody>
                    <a:bodyPr/>
                    <a:lstStyle/>
                    <a:p>
                      <a:pPr>
                        <a:spcAft>
                          <a:spcPts val="0"/>
                        </a:spcAft>
                      </a:pPr>
                      <a:r>
                        <a:rPr lang="en-NZ" sz="1400" dirty="0">
                          <a:effectLst/>
                        </a:rPr>
                        <a:t>Risk Stratum 4</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a:spcAft>
                          <a:spcPts val="0"/>
                        </a:spcAft>
                      </a:pPr>
                      <a:r>
                        <a:rPr lang="en-NZ" sz="1400" dirty="0">
                          <a:effectLst/>
                        </a:rPr>
                        <a:t>67.2</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52.5</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59.5</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r>
                        <a:rPr lang="en-NZ" sz="1400" dirty="0">
                          <a:effectLst/>
                        </a:rPr>
                        <a:t>-$275</a:t>
                      </a:r>
                      <a:endParaRPr lang="en-NZ" dirty="0"/>
                    </a:p>
                  </a:txBody>
                  <a:tcPr marL="43570" marR="43570" marT="0" marB="0" anchor="b"/>
                </a:tc>
                <a:tc>
                  <a:txBody>
                    <a:bodyPr/>
                    <a:lstStyle/>
                    <a:p>
                      <a:r>
                        <a:rPr lang="en-NZ" sz="1400" dirty="0">
                          <a:effectLst/>
                        </a:rPr>
                        <a:t>–</a:t>
                      </a:r>
                      <a:endParaRPr lang="en-NZ" dirty="0"/>
                    </a:p>
                  </a:txBody>
                  <a:tcPr marL="43570" marR="43570" marT="0" marB="0" anchor="b"/>
                </a:tc>
                <a:extLst>
                  <a:ext uri="{0D108BD9-81ED-4DB2-BD59-A6C34878D82A}">
                    <a16:rowId xmlns:a16="http://schemas.microsoft.com/office/drawing/2014/main" xmlns="" val="3589422926"/>
                  </a:ext>
                </a:extLst>
              </a:tr>
              <a:tr h="255240">
                <a:tc>
                  <a:txBody>
                    <a:bodyPr/>
                    <a:lstStyle/>
                    <a:p>
                      <a:pPr>
                        <a:spcAft>
                          <a:spcPts val="0"/>
                        </a:spcAft>
                      </a:pPr>
                      <a:r>
                        <a:rPr lang="en-NZ" sz="1400" dirty="0">
                          <a:effectLst/>
                        </a:rPr>
                        <a:t>Risk Stratum 3</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a:spcAft>
                          <a:spcPts val="0"/>
                        </a:spcAft>
                      </a:pPr>
                      <a:r>
                        <a:rPr lang="en-NZ" sz="1400" dirty="0">
                          <a:effectLst/>
                        </a:rPr>
                        <a:t>43.7</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37.9</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41.5</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r>
                        <a:rPr lang="en-NZ" sz="1400" dirty="0">
                          <a:effectLst/>
                        </a:rPr>
                        <a:t>-$301</a:t>
                      </a:r>
                      <a:endParaRPr lang="en-NZ" dirty="0"/>
                    </a:p>
                  </a:txBody>
                  <a:tcPr marL="43570" marR="43570" marT="0" marB="0" anchor="b"/>
                </a:tc>
                <a:tc>
                  <a:txBody>
                    <a:bodyPr/>
                    <a:lstStyle/>
                    <a:p>
                      <a:r>
                        <a:rPr lang="en-NZ" sz="1400" dirty="0">
                          <a:effectLst/>
                        </a:rPr>
                        <a:t>–</a:t>
                      </a:r>
                      <a:endParaRPr lang="en-NZ" dirty="0"/>
                    </a:p>
                  </a:txBody>
                  <a:tcPr marL="43570" marR="43570" marT="0" marB="0" anchor="b"/>
                </a:tc>
                <a:extLst>
                  <a:ext uri="{0D108BD9-81ED-4DB2-BD59-A6C34878D82A}">
                    <a16:rowId xmlns:a16="http://schemas.microsoft.com/office/drawing/2014/main" xmlns="" val="3334085823"/>
                  </a:ext>
                </a:extLst>
              </a:tr>
              <a:tr h="255240">
                <a:tc>
                  <a:txBody>
                    <a:bodyPr/>
                    <a:lstStyle/>
                    <a:p>
                      <a:pPr>
                        <a:spcAft>
                          <a:spcPts val="0"/>
                        </a:spcAft>
                      </a:pPr>
                      <a:r>
                        <a:rPr lang="en-NZ" sz="1400" dirty="0">
                          <a:effectLst/>
                        </a:rPr>
                        <a:t>Risk Stratum 2</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a:spcAft>
                          <a:spcPts val="0"/>
                        </a:spcAft>
                      </a:pPr>
                      <a:r>
                        <a:rPr lang="en-NZ" sz="1400" dirty="0">
                          <a:effectLst/>
                        </a:rPr>
                        <a:t>21.9</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22.0</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21.9</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r>
                        <a:rPr lang="en-NZ" sz="1400" dirty="0">
                          <a:effectLst/>
                        </a:rPr>
                        <a:t>-$287</a:t>
                      </a:r>
                      <a:endParaRPr lang="en-NZ" dirty="0"/>
                    </a:p>
                  </a:txBody>
                  <a:tcPr marL="43570" marR="43570" marT="0" marB="0" anchor="b"/>
                </a:tc>
                <a:tc>
                  <a:txBody>
                    <a:bodyPr/>
                    <a:lstStyle/>
                    <a:p>
                      <a:r>
                        <a:rPr lang="en-NZ" sz="1400" dirty="0">
                          <a:effectLst/>
                        </a:rPr>
                        <a:t>–</a:t>
                      </a:r>
                      <a:endParaRPr lang="en-NZ" dirty="0"/>
                    </a:p>
                  </a:txBody>
                  <a:tcPr marL="43570" marR="43570" marT="0" marB="0" anchor="b"/>
                </a:tc>
                <a:extLst>
                  <a:ext uri="{0D108BD9-81ED-4DB2-BD59-A6C34878D82A}">
                    <a16:rowId xmlns:a16="http://schemas.microsoft.com/office/drawing/2014/main" xmlns="" val="1251567496"/>
                  </a:ext>
                </a:extLst>
              </a:tr>
              <a:tr h="255240">
                <a:tc>
                  <a:txBody>
                    <a:bodyPr/>
                    <a:lstStyle/>
                    <a:p>
                      <a:pPr>
                        <a:spcAft>
                          <a:spcPts val="0"/>
                        </a:spcAft>
                      </a:pPr>
                      <a:r>
                        <a:rPr lang="en-NZ" sz="1400" dirty="0">
                          <a:effectLst/>
                        </a:rPr>
                        <a:t>Risk Stratum 1</a:t>
                      </a:r>
                      <a:endParaRPr lang="en-NZ" sz="1600" dirty="0">
                        <a:effectLst/>
                        <a:latin typeface="Times New Roman" panose="02020603050405020304" pitchFamily="18" charset="0"/>
                        <a:ea typeface="Times New Roman" panose="02020603050405020304" pitchFamily="18" charset="0"/>
                      </a:endParaRPr>
                    </a:p>
                  </a:txBody>
                  <a:tcPr marL="43570" marR="43570" marT="0" marB="0"/>
                </a:tc>
                <a:tc>
                  <a:txBody>
                    <a:bodyPr/>
                    <a:lstStyle/>
                    <a:p>
                      <a:pPr>
                        <a:spcAft>
                          <a:spcPts val="0"/>
                        </a:spcAft>
                      </a:pPr>
                      <a:r>
                        <a:rPr lang="en-NZ" sz="1400" dirty="0">
                          <a:effectLst/>
                        </a:rPr>
                        <a:t>11.4</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12.5</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pPr>
                        <a:spcAft>
                          <a:spcPts val="0"/>
                        </a:spcAft>
                      </a:pPr>
                      <a:r>
                        <a:rPr lang="en-NZ" sz="1400" dirty="0">
                          <a:effectLst/>
                        </a:rPr>
                        <a:t>11.4</a:t>
                      </a:r>
                      <a:endParaRPr lang="en-NZ" sz="1600" dirty="0">
                        <a:effectLst/>
                        <a:latin typeface="Times New Roman" panose="02020603050405020304" pitchFamily="18" charset="0"/>
                        <a:ea typeface="Times New Roman" panose="02020603050405020304" pitchFamily="18" charset="0"/>
                      </a:endParaRPr>
                    </a:p>
                  </a:txBody>
                  <a:tcPr marL="43570" marR="43570" marT="0" marB="0" anchor="b"/>
                </a:tc>
                <a:tc>
                  <a:txBody>
                    <a:bodyPr/>
                    <a:lstStyle/>
                    <a:p>
                      <a:r>
                        <a:rPr lang="en-NZ" sz="1400" dirty="0">
                          <a:effectLst/>
                        </a:rPr>
                        <a:t>-$233</a:t>
                      </a:r>
                      <a:endParaRPr lang="en-NZ" dirty="0"/>
                    </a:p>
                  </a:txBody>
                  <a:tcPr marL="43570" marR="43570" marT="0" marB="0" anchor="b"/>
                </a:tc>
                <a:tc>
                  <a:txBody>
                    <a:bodyPr/>
                    <a:lstStyle/>
                    <a:p>
                      <a:r>
                        <a:rPr lang="en-NZ" sz="1400" dirty="0">
                          <a:effectLst/>
                        </a:rPr>
                        <a:t>–</a:t>
                      </a:r>
                      <a:endParaRPr lang="en-NZ" dirty="0"/>
                    </a:p>
                  </a:txBody>
                  <a:tcPr marL="43570" marR="43570" marT="0" marB="0" anchor="b"/>
                </a:tc>
                <a:extLst>
                  <a:ext uri="{0D108BD9-81ED-4DB2-BD59-A6C34878D82A}">
                    <a16:rowId xmlns:a16="http://schemas.microsoft.com/office/drawing/2014/main" xmlns="" val="3483467616"/>
                  </a:ext>
                </a:extLst>
              </a:tr>
              <a:tr h="1312664">
                <a:tc gridSpan="6">
                  <a:txBody>
                    <a:bodyPr/>
                    <a:lstStyle/>
                    <a:p>
                      <a:pPr>
                        <a:spcAft>
                          <a:spcPts val="0"/>
                        </a:spcAft>
                      </a:pPr>
                      <a:r>
                        <a:rPr lang="en-NZ" sz="1200" b="0" dirty="0">
                          <a:solidFill>
                            <a:schemeClr val="tx1"/>
                          </a:solidFill>
                          <a:effectLst/>
                        </a:rPr>
                        <a:t>Range represents the 95% uncertainty interval (95%UI) of 2000 Monte Carlo simulations per risk stratum </a:t>
                      </a:r>
                      <a:endParaRPr lang="en-NZ" sz="1600" b="0" dirty="0">
                        <a:solidFill>
                          <a:schemeClr val="tx1"/>
                        </a:solidFill>
                        <a:effectLst/>
                      </a:endParaRPr>
                    </a:p>
                    <a:p>
                      <a:pPr>
                        <a:spcAft>
                          <a:spcPts val="0"/>
                        </a:spcAft>
                      </a:pPr>
                      <a:r>
                        <a:rPr lang="en-NZ" sz="1200" b="0" dirty="0">
                          <a:solidFill>
                            <a:schemeClr val="tx1"/>
                          </a:solidFill>
                          <a:effectLst/>
                        </a:rPr>
                        <a:t>Note: approximately 8% of the 2000 Monte Carlo simulations were excluded from calculations due to the occurrence of negative QALYs. Negative QALYs occurred due to the two pharmaceutical regimens being modelled sequentially and subtracting the respective outputs. Had the regimens been modelled in parallel, negative QALYs would not have been possible QALYs (quality-adjusted life-years): ICER (incremental cost-effectiveness ratio. All numbers rounded to three meaningful digits </a:t>
                      </a:r>
                      <a:endParaRPr lang="en-NZ" sz="1600" b="0" dirty="0">
                        <a:solidFill>
                          <a:schemeClr val="tx1"/>
                        </a:solidFill>
                        <a:effectLst/>
                        <a:latin typeface="Times New Roman" panose="02020603050405020304" pitchFamily="18" charset="0"/>
                        <a:ea typeface="Times New Roman" panose="02020603050405020304" pitchFamily="18" charset="0"/>
                      </a:endParaRPr>
                    </a:p>
                  </a:txBody>
                  <a:tcPr marL="43570" marR="43570" marT="0" marB="0">
                    <a:solidFill>
                      <a:schemeClr val="bg1"/>
                    </a:solidFill>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xmlns="" val="2870873498"/>
                  </a:ext>
                </a:extLst>
              </a:tr>
            </a:tbl>
          </a:graphicData>
        </a:graphic>
      </p:graphicFrame>
      <p:sp>
        <p:nvSpPr>
          <p:cNvPr id="8" name="Rectangle 7">
            <a:extLst>
              <a:ext uri="{FF2B5EF4-FFF2-40B4-BE49-F238E27FC236}">
                <a16:creationId xmlns:a16="http://schemas.microsoft.com/office/drawing/2014/main" xmlns="" id="{AB17B69F-8190-4032-BE01-68C430F6608A}"/>
              </a:ext>
            </a:extLst>
          </p:cNvPr>
          <p:cNvSpPr/>
          <p:nvPr/>
        </p:nvSpPr>
        <p:spPr>
          <a:xfrm>
            <a:off x="9506309" y="0"/>
            <a:ext cx="2685691" cy="6055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Base-case results</a:t>
            </a:r>
          </a:p>
          <a:p>
            <a:pPr algn="ctr"/>
            <a:endParaRPr lang="en-NZ" sz="4000" dirty="0">
              <a:solidFill>
                <a:schemeClr val="bg1"/>
              </a:solidFill>
            </a:endParaRPr>
          </a:p>
          <a:p>
            <a:pPr algn="ctr"/>
            <a:endParaRPr lang="en-NZ" sz="2400" dirty="0">
              <a:solidFill>
                <a:schemeClr val="bg1"/>
              </a:solidFill>
            </a:endParaRPr>
          </a:p>
        </p:txBody>
      </p:sp>
    </p:spTree>
    <p:extLst>
      <p:ext uri="{BB962C8B-B14F-4D97-AF65-F5344CB8AC3E}">
        <p14:creationId xmlns:p14="http://schemas.microsoft.com/office/powerpoint/2010/main" val="3271545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1FB08D5-5133-4141-AACA-930E1AECA45E}"/>
              </a:ext>
            </a:extLst>
          </p:cNvPr>
          <p:cNvSpPr/>
          <p:nvPr/>
        </p:nvSpPr>
        <p:spPr>
          <a:xfrm>
            <a:off x="9506309" y="0"/>
            <a:ext cx="2685691" cy="6055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Base-case</a:t>
            </a:r>
          </a:p>
          <a:p>
            <a:pPr algn="ctr"/>
            <a:r>
              <a:rPr lang="en-NZ" sz="4000" dirty="0">
                <a:solidFill>
                  <a:schemeClr val="bg1"/>
                </a:solidFill>
              </a:rPr>
              <a:t>results</a:t>
            </a:r>
          </a:p>
          <a:p>
            <a:pPr algn="ctr"/>
            <a:endParaRPr lang="en-NZ" sz="4000" dirty="0">
              <a:solidFill>
                <a:schemeClr val="bg1"/>
              </a:solidFill>
            </a:endParaRPr>
          </a:p>
          <a:p>
            <a:pPr algn="ctr"/>
            <a:endParaRPr lang="en-NZ" sz="2400" dirty="0">
              <a:solidFill>
                <a:schemeClr val="bg1"/>
              </a:solidFill>
            </a:endParaRP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849154" y="6179898"/>
            <a:ext cx="1149927" cy="488050"/>
          </a:xfrm>
          <a:prstGeom prst="rect">
            <a:avLst/>
          </a:prstGeom>
        </p:spPr>
      </p:pic>
      <p:pic>
        <p:nvPicPr>
          <p:cNvPr id="7" name="Picture 6">
            <a:extLst>
              <a:ext uri="{FF2B5EF4-FFF2-40B4-BE49-F238E27FC236}">
                <a16:creationId xmlns:a16="http://schemas.microsoft.com/office/drawing/2014/main" xmlns="" id="{6170A767-EC42-4DFC-955D-2B2ED2F1094E}"/>
              </a:ext>
            </a:extLst>
          </p:cNvPr>
          <p:cNvPicPr>
            <a:picLocks noChangeAspect="1"/>
          </p:cNvPicPr>
          <p:nvPr/>
        </p:nvPicPr>
        <p:blipFill>
          <a:blip r:embed="rId5"/>
          <a:stretch>
            <a:fillRect/>
          </a:stretch>
        </p:blipFill>
        <p:spPr>
          <a:xfrm>
            <a:off x="-11281" y="0"/>
            <a:ext cx="7398297" cy="6661537"/>
          </a:xfrm>
          <a:prstGeom prst="rect">
            <a:avLst/>
          </a:prstGeom>
        </p:spPr>
      </p:pic>
      <p:pic>
        <p:nvPicPr>
          <p:cNvPr id="8" name="Picture 7">
            <a:extLst>
              <a:ext uri="{FF2B5EF4-FFF2-40B4-BE49-F238E27FC236}">
                <a16:creationId xmlns:a16="http://schemas.microsoft.com/office/drawing/2014/main" xmlns="" id="{E275EF12-CCCC-4E62-9969-96D79FC76DA9}"/>
              </a:ext>
            </a:extLst>
          </p:cNvPr>
          <p:cNvPicPr>
            <a:picLocks noChangeAspect="1"/>
          </p:cNvPicPr>
          <p:nvPr/>
        </p:nvPicPr>
        <p:blipFill>
          <a:blip r:embed="rId6"/>
          <a:stretch>
            <a:fillRect/>
          </a:stretch>
        </p:blipFill>
        <p:spPr>
          <a:xfrm>
            <a:off x="5256481" y="4334494"/>
            <a:ext cx="4249828" cy="2520030"/>
          </a:xfrm>
          <a:prstGeom prst="rect">
            <a:avLst/>
          </a:prstGeom>
        </p:spPr>
      </p:pic>
    </p:spTree>
    <p:extLst>
      <p:ext uri="{BB962C8B-B14F-4D97-AF65-F5344CB8AC3E}">
        <p14:creationId xmlns:p14="http://schemas.microsoft.com/office/powerpoint/2010/main" val="3166814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1FB08D5-5133-4141-AACA-930E1AECA45E}"/>
              </a:ext>
            </a:extLst>
          </p:cNvPr>
          <p:cNvSpPr/>
          <p:nvPr/>
        </p:nvSpPr>
        <p:spPr>
          <a:xfrm>
            <a:off x="9506309" y="0"/>
            <a:ext cx="2685691" cy="6055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Sensitivity/ scenario analyses results </a:t>
            </a:r>
          </a:p>
          <a:p>
            <a:pPr algn="ctr"/>
            <a:endParaRPr lang="en-NZ" sz="4000" dirty="0">
              <a:solidFill>
                <a:schemeClr val="bg1"/>
              </a:solidFill>
            </a:endParaRPr>
          </a:p>
          <a:p>
            <a:pPr algn="ctr"/>
            <a:endParaRPr lang="en-NZ" sz="2400" dirty="0">
              <a:solidFill>
                <a:schemeClr val="bg1"/>
              </a:solidFill>
            </a:endParaRP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849154" y="6179898"/>
            <a:ext cx="1149927" cy="488050"/>
          </a:xfrm>
          <a:prstGeom prst="rect">
            <a:avLst/>
          </a:prstGeom>
        </p:spPr>
      </p:pic>
      <p:pic>
        <p:nvPicPr>
          <p:cNvPr id="7" name="Content Placeholder 1">
            <a:extLst>
              <a:ext uri="{FF2B5EF4-FFF2-40B4-BE49-F238E27FC236}">
                <a16:creationId xmlns:a16="http://schemas.microsoft.com/office/drawing/2014/main" xmlns="" id="{600F5412-24F0-4D81-936E-30CE19DDB020}"/>
              </a:ext>
            </a:extLst>
          </p:cNvPr>
          <p:cNvPicPr>
            <a:picLocks noGrp="1" noChangeAspect="1"/>
          </p:cNvPicPr>
          <p:nvPr>
            <p:ph idx="1"/>
          </p:nvPr>
        </p:nvPicPr>
        <p:blipFill>
          <a:blip r:embed="rId5"/>
          <a:stretch>
            <a:fillRect/>
          </a:stretch>
        </p:blipFill>
        <p:spPr>
          <a:xfrm>
            <a:off x="74902" y="391447"/>
            <a:ext cx="9396248" cy="5853400"/>
          </a:xfrm>
          <a:prstGeom prst="rect">
            <a:avLst/>
          </a:prstGeom>
        </p:spPr>
      </p:pic>
    </p:spTree>
    <p:extLst>
      <p:ext uri="{BB962C8B-B14F-4D97-AF65-F5344CB8AC3E}">
        <p14:creationId xmlns:p14="http://schemas.microsoft.com/office/powerpoint/2010/main" val="1272748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DB204C-6441-49E4-954B-B2910CEE2001}"/>
              </a:ext>
            </a:extLst>
          </p:cNvPr>
          <p:cNvSpPr>
            <a:spLocks noGrp="1"/>
          </p:cNvSpPr>
          <p:nvPr>
            <p:ph idx="1"/>
          </p:nvPr>
        </p:nvSpPr>
        <p:spPr>
          <a:xfrm>
            <a:off x="715107" y="1508151"/>
            <a:ext cx="11213655" cy="4833271"/>
          </a:xfrm>
        </p:spPr>
        <p:txBody>
          <a:bodyPr>
            <a:normAutofit fontScale="92500" lnSpcReduction="20000"/>
          </a:bodyPr>
          <a:lstStyle/>
          <a:p>
            <a:r>
              <a:rPr lang="en-NZ" dirty="0"/>
              <a:t>Strengths </a:t>
            </a:r>
          </a:p>
          <a:p>
            <a:pPr lvl="2"/>
            <a:r>
              <a:rPr lang="en-NZ" dirty="0"/>
              <a:t>Rich national, longitudinal epidemiological data. </a:t>
            </a:r>
          </a:p>
          <a:p>
            <a:pPr lvl="2"/>
            <a:r>
              <a:rPr lang="en-NZ" dirty="0"/>
              <a:t>Stratification of  absolute CVD risk </a:t>
            </a:r>
          </a:p>
          <a:p>
            <a:pPr lvl="2"/>
            <a:r>
              <a:rPr lang="en-NZ" dirty="0"/>
              <a:t>Lifetable model reflects population heterogeneity </a:t>
            </a:r>
          </a:p>
          <a:p>
            <a:pPr lvl="2"/>
            <a:r>
              <a:rPr lang="en-NZ" dirty="0"/>
              <a:t>Knowledge gap in NZ</a:t>
            </a:r>
          </a:p>
          <a:p>
            <a:r>
              <a:rPr lang="en-NZ" dirty="0"/>
              <a:t>Limitations </a:t>
            </a:r>
          </a:p>
          <a:p>
            <a:pPr lvl="2"/>
            <a:r>
              <a:rPr lang="en-NZ" dirty="0"/>
              <a:t>Model baseline </a:t>
            </a:r>
          </a:p>
          <a:p>
            <a:pPr lvl="2"/>
            <a:r>
              <a:rPr lang="en-NZ" dirty="0"/>
              <a:t>Model population </a:t>
            </a:r>
          </a:p>
          <a:p>
            <a:pPr lvl="2"/>
            <a:r>
              <a:rPr lang="en-NZ" dirty="0"/>
              <a:t>Uptake and adherence was not stratified by CVD risk </a:t>
            </a:r>
          </a:p>
          <a:p>
            <a:pPr lvl="2"/>
            <a:r>
              <a:rPr lang="en-NZ" dirty="0"/>
              <a:t>Dichotomous adherence variable</a:t>
            </a:r>
          </a:p>
          <a:p>
            <a:r>
              <a:rPr lang="en-NZ" dirty="0"/>
              <a:t>Generalisability</a:t>
            </a:r>
          </a:p>
          <a:p>
            <a:pPr lvl="2"/>
            <a:r>
              <a:rPr lang="en-NZ" dirty="0"/>
              <a:t>Likely representative of other statin, antihypertensive FDC </a:t>
            </a:r>
          </a:p>
          <a:p>
            <a:pPr lvl="2"/>
            <a:r>
              <a:rPr lang="en-NZ" dirty="0"/>
              <a:t>Hypothesis generating re a wider population group – future modelling planned</a:t>
            </a:r>
          </a:p>
          <a:p>
            <a:pPr lvl="2"/>
            <a:r>
              <a:rPr lang="en-NZ" dirty="0"/>
              <a:t>Primary prevention – adherence different for secondary prevention– future research required </a:t>
            </a:r>
          </a:p>
          <a:p>
            <a:pPr lvl="2"/>
            <a:r>
              <a:rPr lang="en-NZ" dirty="0"/>
              <a:t>NZ specific health system costs limits international generalisability </a:t>
            </a:r>
          </a:p>
          <a:p>
            <a:pPr lvl="2"/>
            <a:endParaRPr lang="en-NZ" dirty="0"/>
          </a:p>
        </p:txBody>
      </p:sp>
      <p:sp>
        <p:nvSpPr>
          <p:cNvPr id="4" name="Rectangle 3">
            <a:extLst>
              <a:ext uri="{FF2B5EF4-FFF2-40B4-BE49-F238E27FC236}">
                <a16:creationId xmlns:a16="http://schemas.microsoft.com/office/drawing/2014/main" xmlns="" id="{11FB08D5-5133-4141-AACA-930E1AECA45E}"/>
              </a:ext>
            </a:extLst>
          </p:cNvPr>
          <p:cNvSpPr/>
          <p:nvPr/>
        </p:nvSpPr>
        <p:spPr>
          <a:xfrm>
            <a:off x="17253" y="239279"/>
            <a:ext cx="12192000" cy="8835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400" dirty="0">
                <a:solidFill>
                  <a:schemeClr val="bg1"/>
                </a:solidFill>
              </a:rPr>
              <a:t>Strengths/weaknesses and future implications</a:t>
            </a: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778836" y="6176963"/>
            <a:ext cx="1149927" cy="488050"/>
          </a:xfrm>
          <a:prstGeom prst="rect">
            <a:avLst/>
          </a:prstGeom>
        </p:spPr>
      </p:pic>
    </p:spTree>
    <p:extLst>
      <p:ext uri="{BB962C8B-B14F-4D97-AF65-F5344CB8AC3E}">
        <p14:creationId xmlns:p14="http://schemas.microsoft.com/office/powerpoint/2010/main" val="96052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DB204C-6441-49E4-954B-B2910CEE2001}"/>
              </a:ext>
            </a:extLst>
          </p:cNvPr>
          <p:cNvSpPr>
            <a:spLocks noGrp="1"/>
          </p:cNvSpPr>
          <p:nvPr>
            <p:ph idx="1"/>
          </p:nvPr>
        </p:nvSpPr>
        <p:spPr>
          <a:xfrm>
            <a:off x="715108" y="1349890"/>
            <a:ext cx="11213655" cy="5110569"/>
          </a:xfrm>
        </p:spPr>
        <p:txBody>
          <a:bodyPr>
            <a:normAutofit lnSpcReduction="10000"/>
          </a:bodyPr>
          <a:lstStyle/>
          <a:p>
            <a:r>
              <a:rPr lang="en-NZ" sz="3200" dirty="0"/>
              <a:t>Switching patients from A+A to FDC AA for the primary prevention of CVD in this population is likely cost-saving</a:t>
            </a:r>
          </a:p>
          <a:p>
            <a:pPr lvl="2"/>
            <a:r>
              <a:rPr lang="en-NZ" dirty="0"/>
              <a:t>Absolute health gain and cost-savings greatest in lower CVD risk strata (driven by population size)</a:t>
            </a:r>
          </a:p>
          <a:p>
            <a:pPr lvl="2"/>
            <a:r>
              <a:rPr lang="en-NZ" dirty="0"/>
              <a:t>Per uptake population – health gain is largest in those with the higher CVD/high capacity to benefit – rationale to prioritise targeted treatment?</a:t>
            </a:r>
          </a:p>
          <a:p>
            <a:pPr lvl="2"/>
            <a:r>
              <a:rPr lang="en-NZ" dirty="0"/>
              <a:t>Equity addressing intervention – similar per capita health gains between Māori and non-Māori in lower risk strata</a:t>
            </a:r>
          </a:p>
          <a:p>
            <a:pPr lvl="2"/>
            <a:r>
              <a:rPr lang="en-NZ" dirty="0"/>
              <a:t>Efficacy and uptake are major divers of the cost-effectiveness </a:t>
            </a:r>
          </a:p>
          <a:p>
            <a:pPr lvl="2"/>
            <a:endParaRPr lang="en-NZ" dirty="0"/>
          </a:p>
          <a:p>
            <a:r>
              <a:rPr lang="en-NZ" sz="3200" dirty="0"/>
              <a:t>Relationship to existing literature</a:t>
            </a:r>
          </a:p>
          <a:p>
            <a:pPr lvl="2"/>
            <a:r>
              <a:rPr lang="en-NZ" dirty="0"/>
              <a:t>First study to look at FDC cost-effectiveness by CVD strata and in a NZ context </a:t>
            </a:r>
          </a:p>
          <a:p>
            <a:pPr lvl="2"/>
            <a:r>
              <a:rPr lang="en-NZ" dirty="0"/>
              <a:t>Small body of existing literature – primarily on polypills – heterogenous model methods and inputs makes comparison difficult </a:t>
            </a:r>
          </a:p>
          <a:p>
            <a:pPr lvl="2"/>
            <a:r>
              <a:rPr lang="en-NZ" dirty="0"/>
              <a:t>Looks like a good investment when compared to the average cost-effectiveness in PHARMAC’s annual reports and other primary health interventions analysed by BODE3</a:t>
            </a:r>
          </a:p>
          <a:p>
            <a:pPr marL="914400" lvl="2" indent="0">
              <a:buNone/>
            </a:pPr>
            <a:endParaRPr lang="en-NZ" sz="1800" dirty="0"/>
          </a:p>
        </p:txBody>
      </p:sp>
      <p:sp>
        <p:nvSpPr>
          <p:cNvPr id="4" name="Rectangle 3">
            <a:extLst>
              <a:ext uri="{FF2B5EF4-FFF2-40B4-BE49-F238E27FC236}">
                <a16:creationId xmlns:a16="http://schemas.microsoft.com/office/drawing/2014/main" xmlns="" id="{11FB08D5-5133-4141-AACA-930E1AECA45E}"/>
              </a:ext>
            </a:extLst>
          </p:cNvPr>
          <p:cNvSpPr/>
          <p:nvPr/>
        </p:nvSpPr>
        <p:spPr>
          <a:xfrm>
            <a:off x="17253" y="239279"/>
            <a:ext cx="12192000" cy="8835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400" dirty="0">
                <a:solidFill>
                  <a:schemeClr val="bg1"/>
                </a:solidFill>
              </a:rPr>
              <a:t>Conclusions </a:t>
            </a: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778836" y="6176963"/>
            <a:ext cx="1149927" cy="488050"/>
          </a:xfrm>
          <a:prstGeom prst="rect">
            <a:avLst/>
          </a:prstGeom>
        </p:spPr>
      </p:pic>
    </p:spTree>
    <p:extLst>
      <p:ext uri="{BB962C8B-B14F-4D97-AF65-F5344CB8AC3E}">
        <p14:creationId xmlns:p14="http://schemas.microsoft.com/office/powerpoint/2010/main" val="4039782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1FB08D5-5133-4141-AACA-930E1AECA45E}"/>
              </a:ext>
            </a:extLst>
          </p:cNvPr>
          <p:cNvSpPr/>
          <p:nvPr/>
        </p:nvSpPr>
        <p:spPr>
          <a:xfrm>
            <a:off x="0" y="1034925"/>
            <a:ext cx="12192000" cy="365582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400" dirty="0">
                <a:solidFill>
                  <a:schemeClr val="bg1"/>
                </a:solidFill>
              </a:rPr>
              <a:t>Thank you</a:t>
            </a:r>
          </a:p>
          <a:p>
            <a:pPr algn="ctr"/>
            <a:endParaRPr lang="en-NZ" sz="2000" dirty="0">
              <a:solidFill>
                <a:schemeClr val="bg1"/>
              </a:solidFill>
            </a:endParaRPr>
          </a:p>
          <a:p>
            <a:pPr algn="ctr"/>
            <a:r>
              <a:rPr lang="en-NZ" sz="4400" dirty="0">
                <a:solidFill>
                  <a:schemeClr val="bg1"/>
                </a:solidFill>
              </a:rPr>
              <a:t>Any questions?</a:t>
            </a: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778836" y="6176963"/>
            <a:ext cx="1149927" cy="488050"/>
          </a:xfrm>
          <a:prstGeom prst="rect">
            <a:avLst/>
          </a:prstGeom>
        </p:spPr>
      </p:pic>
    </p:spTree>
    <p:extLst>
      <p:ext uri="{BB962C8B-B14F-4D97-AF65-F5344CB8AC3E}">
        <p14:creationId xmlns:p14="http://schemas.microsoft.com/office/powerpoint/2010/main" val="1912273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DB204C-6441-49E4-954B-B2910CEE2001}"/>
              </a:ext>
            </a:extLst>
          </p:cNvPr>
          <p:cNvSpPr>
            <a:spLocks noGrp="1"/>
          </p:cNvSpPr>
          <p:nvPr>
            <p:ph idx="1"/>
          </p:nvPr>
        </p:nvSpPr>
        <p:spPr>
          <a:xfrm>
            <a:off x="715108" y="1508151"/>
            <a:ext cx="10515600" cy="5110569"/>
          </a:xfrm>
        </p:spPr>
        <p:txBody>
          <a:bodyPr>
            <a:normAutofit/>
          </a:bodyPr>
          <a:lstStyle/>
          <a:p>
            <a:r>
              <a:rPr lang="en-NZ" dirty="0"/>
              <a:t>CVD disease burden – large impact on health and the health system</a:t>
            </a:r>
          </a:p>
          <a:p>
            <a:r>
              <a:rPr lang="en-NZ" dirty="0"/>
              <a:t>Non-adherence to CVD pharmaceuticals is a noted issue</a:t>
            </a:r>
          </a:p>
          <a:p>
            <a:pPr lvl="2"/>
            <a:r>
              <a:rPr lang="en-NZ" dirty="0"/>
              <a:t>Intended therapeutic effect cannot be realised </a:t>
            </a:r>
          </a:p>
          <a:p>
            <a:r>
              <a:rPr lang="en-NZ" dirty="0"/>
              <a:t>Non-adherence is multi-factorial </a:t>
            </a:r>
          </a:p>
          <a:p>
            <a:pPr lvl="2"/>
            <a:r>
              <a:rPr lang="en-NZ" dirty="0"/>
              <a:t>Doctor-patient relationship</a:t>
            </a:r>
          </a:p>
          <a:p>
            <a:pPr lvl="2"/>
            <a:r>
              <a:rPr lang="en-NZ" dirty="0"/>
              <a:t>Patient age and education</a:t>
            </a:r>
          </a:p>
          <a:p>
            <a:pPr lvl="2"/>
            <a:r>
              <a:rPr lang="en-NZ" dirty="0"/>
              <a:t>Perceived need for treatment</a:t>
            </a:r>
          </a:p>
          <a:p>
            <a:pPr lvl="2"/>
            <a:r>
              <a:rPr lang="en-NZ" dirty="0"/>
              <a:t>Pill burden </a:t>
            </a:r>
          </a:p>
          <a:p>
            <a:r>
              <a:rPr lang="en-NZ" dirty="0"/>
              <a:t>Pill Burden </a:t>
            </a:r>
          </a:p>
          <a:p>
            <a:pPr lvl="2"/>
            <a:r>
              <a:rPr lang="en-NZ" dirty="0"/>
              <a:t>CVD 3-5 pharmaceuticals common</a:t>
            </a:r>
          </a:p>
          <a:p>
            <a:pPr lvl="2"/>
            <a:r>
              <a:rPr lang="en-NZ" dirty="0"/>
              <a:t>Additional pharmaceuticals for co-existing comorbidities </a:t>
            </a:r>
          </a:p>
          <a:p>
            <a:pPr lvl="2"/>
            <a:r>
              <a:rPr lang="en-NZ" dirty="0"/>
              <a:t>Fixed-dose combinations (FDCs)</a:t>
            </a:r>
          </a:p>
        </p:txBody>
      </p:sp>
      <p:sp>
        <p:nvSpPr>
          <p:cNvPr id="4" name="Rectangle 3">
            <a:extLst>
              <a:ext uri="{FF2B5EF4-FFF2-40B4-BE49-F238E27FC236}">
                <a16:creationId xmlns:a16="http://schemas.microsoft.com/office/drawing/2014/main" xmlns="" id="{11FB08D5-5133-4141-AACA-930E1AECA45E}"/>
              </a:ext>
            </a:extLst>
          </p:cNvPr>
          <p:cNvSpPr/>
          <p:nvPr/>
        </p:nvSpPr>
        <p:spPr>
          <a:xfrm>
            <a:off x="0" y="239279"/>
            <a:ext cx="12192000" cy="8835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Background &amp; context </a:t>
            </a: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778836" y="6176963"/>
            <a:ext cx="1149927" cy="488050"/>
          </a:xfrm>
          <a:prstGeom prst="rect">
            <a:avLst/>
          </a:prstGeom>
        </p:spPr>
      </p:pic>
    </p:spTree>
    <p:extLst>
      <p:ext uri="{BB962C8B-B14F-4D97-AF65-F5344CB8AC3E}">
        <p14:creationId xmlns:p14="http://schemas.microsoft.com/office/powerpoint/2010/main" val="285234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DB204C-6441-49E4-954B-B2910CEE2001}"/>
              </a:ext>
            </a:extLst>
          </p:cNvPr>
          <p:cNvSpPr>
            <a:spLocks noGrp="1"/>
          </p:cNvSpPr>
          <p:nvPr>
            <p:ph idx="1"/>
          </p:nvPr>
        </p:nvSpPr>
        <p:spPr>
          <a:xfrm>
            <a:off x="603850" y="1345721"/>
            <a:ext cx="11007306" cy="5272999"/>
          </a:xfrm>
        </p:spPr>
        <p:txBody>
          <a:bodyPr>
            <a:normAutofit lnSpcReduction="10000"/>
          </a:bodyPr>
          <a:lstStyle/>
          <a:p>
            <a:r>
              <a:rPr lang="en-NZ" dirty="0"/>
              <a:t>Two+ pharmaceuticals with independent action combined in a single pill</a:t>
            </a:r>
          </a:p>
          <a:p>
            <a:r>
              <a:rPr lang="en-NZ" dirty="0"/>
              <a:t>Advantages</a:t>
            </a:r>
          </a:p>
          <a:p>
            <a:pPr lvl="2"/>
            <a:r>
              <a:rPr lang="en-NZ" dirty="0"/>
              <a:t>Improve adherence and clinical efficacy </a:t>
            </a:r>
          </a:p>
          <a:p>
            <a:pPr lvl="2"/>
            <a:r>
              <a:rPr lang="en-NZ" dirty="0"/>
              <a:t>Simply medication regimens</a:t>
            </a:r>
          </a:p>
          <a:p>
            <a:pPr lvl="2"/>
            <a:r>
              <a:rPr lang="en-NZ" dirty="0"/>
              <a:t>Decrease dispensing costs and prescription costs (country-specific) </a:t>
            </a:r>
          </a:p>
          <a:p>
            <a:pPr lvl="2"/>
            <a:r>
              <a:rPr lang="en-NZ" dirty="0"/>
              <a:t>Cheaper than multiple monotherapies medications (country-specific)</a:t>
            </a:r>
          </a:p>
          <a:p>
            <a:pPr lvl="2"/>
            <a:r>
              <a:rPr lang="en-NZ" dirty="0"/>
              <a:t>Improve tolerability</a:t>
            </a:r>
          </a:p>
          <a:p>
            <a:r>
              <a:rPr lang="en-NZ" dirty="0"/>
              <a:t>Disadvantages </a:t>
            </a:r>
          </a:p>
          <a:p>
            <a:pPr lvl="2"/>
            <a:r>
              <a:rPr lang="en-NZ" dirty="0"/>
              <a:t>Limits dosing flexibility of individual agents </a:t>
            </a:r>
          </a:p>
          <a:p>
            <a:pPr lvl="2"/>
            <a:r>
              <a:rPr lang="en-NZ" dirty="0"/>
              <a:t>Could be more expensive than multiple monotherapies</a:t>
            </a:r>
          </a:p>
          <a:p>
            <a:r>
              <a:rPr lang="en-NZ" dirty="0"/>
              <a:t>Current use of FDC</a:t>
            </a:r>
          </a:p>
          <a:p>
            <a:pPr lvl="2"/>
            <a:r>
              <a:rPr lang="en-NZ" dirty="0"/>
              <a:t>Infectious diseases – i.e. HIV, Malaria, TB</a:t>
            </a:r>
          </a:p>
          <a:p>
            <a:pPr lvl="2"/>
            <a:r>
              <a:rPr lang="en-NZ" dirty="0"/>
              <a:t>Pain relief</a:t>
            </a:r>
          </a:p>
          <a:p>
            <a:pPr lvl="2"/>
            <a:r>
              <a:rPr lang="en-NZ" dirty="0"/>
              <a:t>Fertility control </a:t>
            </a:r>
          </a:p>
          <a:p>
            <a:pPr lvl="2"/>
            <a:r>
              <a:rPr lang="en-NZ" dirty="0"/>
              <a:t>CVD prevention </a:t>
            </a:r>
          </a:p>
          <a:p>
            <a:pPr lvl="2"/>
            <a:endParaRPr lang="en-NZ" dirty="0"/>
          </a:p>
        </p:txBody>
      </p:sp>
      <p:sp>
        <p:nvSpPr>
          <p:cNvPr id="4" name="Rectangle 3">
            <a:extLst>
              <a:ext uri="{FF2B5EF4-FFF2-40B4-BE49-F238E27FC236}">
                <a16:creationId xmlns:a16="http://schemas.microsoft.com/office/drawing/2014/main" xmlns="" id="{11FB08D5-5133-4141-AACA-930E1AECA45E}"/>
              </a:ext>
            </a:extLst>
          </p:cNvPr>
          <p:cNvSpPr/>
          <p:nvPr/>
        </p:nvSpPr>
        <p:spPr>
          <a:xfrm>
            <a:off x="0" y="239279"/>
            <a:ext cx="12192000" cy="8835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Fixed-dose</a:t>
            </a:r>
            <a:r>
              <a:rPr lang="en-NZ" sz="3600" dirty="0">
                <a:solidFill>
                  <a:schemeClr val="bg1"/>
                </a:solidFill>
              </a:rPr>
              <a:t> combinations (FDCs)</a:t>
            </a: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778836" y="6176963"/>
            <a:ext cx="1149927" cy="488050"/>
          </a:xfrm>
          <a:prstGeom prst="rect">
            <a:avLst/>
          </a:prstGeom>
        </p:spPr>
      </p:pic>
    </p:spTree>
    <p:extLst>
      <p:ext uri="{BB962C8B-B14F-4D97-AF65-F5344CB8AC3E}">
        <p14:creationId xmlns:p14="http://schemas.microsoft.com/office/powerpoint/2010/main" val="212900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DB204C-6441-49E4-954B-B2910CEE2001}"/>
              </a:ext>
            </a:extLst>
          </p:cNvPr>
          <p:cNvSpPr>
            <a:spLocks noGrp="1"/>
          </p:cNvSpPr>
          <p:nvPr>
            <p:ph idx="1"/>
          </p:nvPr>
        </p:nvSpPr>
        <p:spPr>
          <a:xfrm>
            <a:off x="715108" y="1508152"/>
            <a:ext cx="10515600" cy="4351338"/>
          </a:xfrm>
        </p:spPr>
        <p:txBody>
          <a:bodyPr/>
          <a:lstStyle/>
          <a:p>
            <a:r>
              <a:rPr lang="en-NZ" dirty="0"/>
              <a:t>Largely similar pharmaceutical profile</a:t>
            </a:r>
          </a:p>
          <a:p>
            <a:r>
              <a:rPr lang="en-NZ" dirty="0"/>
              <a:t>Single risk factor CVD FDC available since 1950s	</a:t>
            </a:r>
          </a:p>
          <a:p>
            <a:pPr lvl="2"/>
            <a:r>
              <a:rPr lang="en-NZ" dirty="0"/>
              <a:t>i.e. two-agent anti-hypertensives, or two-agent lipid-lowering </a:t>
            </a:r>
          </a:p>
          <a:p>
            <a:r>
              <a:rPr lang="en-NZ" dirty="0"/>
              <a:t>Multi-risk factor CVD FDC since 2000s </a:t>
            </a:r>
          </a:p>
          <a:p>
            <a:pPr lvl="2"/>
            <a:r>
              <a:rPr lang="en-NZ" dirty="0"/>
              <a:t>i.e. two-agent (lipid-lowering and anti-hypertensive agent), polypill </a:t>
            </a:r>
          </a:p>
          <a:p>
            <a:r>
              <a:rPr lang="en-NZ" dirty="0"/>
              <a:t>Evidence to suggest that FDCs improve adherence and clinical efficacy resulting in reduced CVD hospitalisations, CVD events and health system savings</a:t>
            </a:r>
          </a:p>
          <a:p>
            <a:r>
              <a:rPr lang="en-NZ" dirty="0"/>
              <a:t>Sparse evidence on the cost-effectiveness of CVD FDC </a:t>
            </a:r>
          </a:p>
          <a:p>
            <a:pPr lvl="2"/>
            <a:r>
              <a:rPr lang="en-NZ" dirty="0"/>
              <a:t>Heterogenous study methods, assumptions, comparisons and costs. </a:t>
            </a:r>
          </a:p>
          <a:p>
            <a:pPr marL="914400" lvl="2" indent="0">
              <a:buNone/>
            </a:pPr>
            <a:endParaRPr lang="en-NZ" dirty="0"/>
          </a:p>
        </p:txBody>
      </p:sp>
      <p:sp>
        <p:nvSpPr>
          <p:cNvPr id="4" name="Rectangle 3">
            <a:extLst>
              <a:ext uri="{FF2B5EF4-FFF2-40B4-BE49-F238E27FC236}">
                <a16:creationId xmlns:a16="http://schemas.microsoft.com/office/drawing/2014/main" xmlns="" id="{11FB08D5-5133-4141-AACA-930E1AECA45E}"/>
              </a:ext>
            </a:extLst>
          </p:cNvPr>
          <p:cNvSpPr/>
          <p:nvPr/>
        </p:nvSpPr>
        <p:spPr>
          <a:xfrm>
            <a:off x="0" y="239279"/>
            <a:ext cx="12192000" cy="8835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CVD FDCs</a:t>
            </a: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778836" y="6176963"/>
            <a:ext cx="1149927" cy="488050"/>
          </a:xfrm>
          <a:prstGeom prst="rect">
            <a:avLst/>
          </a:prstGeom>
        </p:spPr>
      </p:pic>
    </p:spTree>
    <p:extLst>
      <p:ext uri="{BB962C8B-B14F-4D97-AF65-F5344CB8AC3E}">
        <p14:creationId xmlns:p14="http://schemas.microsoft.com/office/powerpoint/2010/main" val="361878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DB204C-6441-49E4-954B-B2910CEE2001}"/>
              </a:ext>
            </a:extLst>
          </p:cNvPr>
          <p:cNvSpPr>
            <a:spLocks noGrp="1"/>
          </p:cNvSpPr>
          <p:nvPr>
            <p:ph idx="1"/>
          </p:nvPr>
        </p:nvSpPr>
        <p:spPr>
          <a:xfrm>
            <a:off x="423081" y="1351128"/>
            <a:ext cx="11505682" cy="1358789"/>
          </a:xfrm>
        </p:spPr>
        <p:txBody>
          <a:bodyPr>
            <a:normAutofit/>
          </a:bodyPr>
          <a:lstStyle/>
          <a:p>
            <a:pPr marL="0" indent="0">
              <a:buNone/>
            </a:pPr>
            <a:r>
              <a:rPr lang="en-NZ" sz="2400" dirty="0"/>
              <a:t>To establish the health gains, health system costs and cost-effectiveness of a two-agent CVD prevention pharmaceutical compared to two individual pills by absolute CVD disease strata</a:t>
            </a:r>
          </a:p>
        </p:txBody>
      </p:sp>
      <p:sp>
        <p:nvSpPr>
          <p:cNvPr id="4" name="Rectangle 3">
            <a:extLst>
              <a:ext uri="{FF2B5EF4-FFF2-40B4-BE49-F238E27FC236}">
                <a16:creationId xmlns:a16="http://schemas.microsoft.com/office/drawing/2014/main" xmlns="" id="{11FB08D5-5133-4141-AACA-930E1AECA45E}"/>
              </a:ext>
            </a:extLst>
          </p:cNvPr>
          <p:cNvSpPr/>
          <p:nvPr/>
        </p:nvSpPr>
        <p:spPr>
          <a:xfrm>
            <a:off x="17253" y="239279"/>
            <a:ext cx="12192000" cy="8835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400" dirty="0">
                <a:solidFill>
                  <a:schemeClr val="bg1"/>
                </a:solidFill>
              </a:rPr>
              <a:t>Thesis aim and PICO</a:t>
            </a: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778836" y="6176963"/>
            <a:ext cx="1149927" cy="488050"/>
          </a:xfrm>
          <a:prstGeom prst="rect">
            <a:avLst/>
          </a:prstGeom>
        </p:spPr>
      </p:pic>
      <p:pic>
        <p:nvPicPr>
          <p:cNvPr id="2" name="Picture 1">
            <a:extLst>
              <a:ext uri="{FF2B5EF4-FFF2-40B4-BE49-F238E27FC236}">
                <a16:creationId xmlns:a16="http://schemas.microsoft.com/office/drawing/2014/main" xmlns="" id="{ECEED1B2-984E-4AEB-98D6-598AD794B7C5}"/>
              </a:ext>
            </a:extLst>
          </p:cNvPr>
          <p:cNvPicPr>
            <a:picLocks noChangeAspect="1"/>
          </p:cNvPicPr>
          <p:nvPr/>
        </p:nvPicPr>
        <p:blipFill>
          <a:blip r:embed="rId5"/>
          <a:stretch>
            <a:fillRect/>
          </a:stretch>
        </p:blipFill>
        <p:spPr>
          <a:xfrm>
            <a:off x="2812271" y="4464738"/>
            <a:ext cx="6296025" cy="2200275"/>
          </a:xfrm>
          <a:prstGeom prst="rect">
            <a:avLst/>
          </a:prstGeom>
        </p:spPr>
      </p:pic>
      <p:sp>
        <p:nvSpPr>
          <p:cNvPr id="7" name="Rectangle 6">
            <a:extLst>
              <a:ext uri="{FF2B5EF4-FFF2-40B4-BE49-F238E27FC236}">
                <a16:creationId xmlns:a16="http://schemas.microsoft.com/office/drawing/2014/main" xmlns="" id="{A71750BE-21C6-4280-BA69-A8D49E807574}"/>
              </a:ext>
            </a:extLst>
          </p:cNvPr>
          <p:cNvSpPr/>
          <p:nvPr/>
        </p:nvSpPr>
        <p:spPr>
          <a:xfrm>
            <a:off x="518616" y="2459504"/>
            <a:ext cx="11505682" cy="1938992"/>
          </a:xfrm>
          <a:prstGeom prst="rect">
            <a:avLst/>
          </a:prstGeom>
        </p:spPr>
        <p:txBody>
          <a:bodyPr wrap="square">
            <a:spAutoFit/>
          </a:bodyPr>
          <a:lstStyle/>
          <a:p>
            <a:r>
              <a:rPr lang="en-NZ" sz="2400" b="1" dirty="0"/>
              <a:t>Population </a:t>
            </a:r>
            <a:r>
              <a:rPr lang="en-NZ" sz="2400" dirty="0"/>
              <a:t>– New Zealand men aged 60-64 who were alive in 2011 without prevalent CVD 	           and not currently taking CVD pharmaceuticals.</a:t>
            </a:r>
          </a:p>
          <a:p>
            <a:r>
              <a:rPr lang="en-NZ" sz="2400" b="1" dirty="0"/>
              <a:t>Intervention</a:t>
            </a:r>
            <a:r>
              <a:rPr lang="en-NZ" sz="2400" dirty="0"/>
              <a:t> – FDC amlodipine and atorvastatin (FDC AA)</a:t>
            </a:r>
          </a:p>
          <a:p>
            <a:r>
              <a:rPr lang="en-NZ" sz="2400" b="1" dirty="0"/>
              <a:t>Comparison</a:t>
            </a:r>
            <a:r>
              <a:rPr lang="en-NZ" sz="2400" dirty="0"/>
              <a:t> – Amlodipine and atorvastatin monotherapy (A+A)</a:t>
            </a:r>
          </a:p>
          <a:p>
            <a:r>
              <a:rPr lang="en-NZ" sz="2400" b="1" dirty="0"/>
              <a:t>Outcome</a:t>
            </a:r>
            <a:r>
              <a:rPr lang="en-NZ" sz="2400" dirty="0"/>
              <a:t> – Decrease in CVD incidence </a:t>
            </a:r>
          </a:p>
        </p:txBody>
      </p:sp>
    </p:spTree>
    <p:extLst>
      <p:ext uri="{BB962C8B-B14F-4D97-AF65-F5344CB8AC3E}">
        <p14:creationId xmlns:p14="http://schemas.microsoft.com/office/powerpoint/2010/main" val="2870698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1FB08D5-5133-4141-AACA-930E1AECA45E}"/>
              </a:ext>
            </a:extLst>
          </p:cNvPr>
          <p:cNvSpPr/>
          <p:nvPr/>
        </p:nvSpPr>
        <p:spPr>
          <a:xfrm>
            <a:off x="9506309" y="0"/>
            <a:ext cx="2685691" cy="6055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CVD </a:t>
            </a:r>
          </a:p>
          <a:p>
            <a:pPr algn="ctr"/>
            <a:r>
              <a:rPr lang="en-NZ" sz="4000" dirty="0">
                <a:solidFill>
                  <a:schemeClr val="bg1"/>
                </a:solidFill>
              </a:rPr>
              <a:t>Multi-state life-table</a:t>
            </a:r>
          </a:p>
          <a:p>
            <a:pPr algn="ctr"/>
            <a:endParaRPr lang="en-NZ" sz="4000" dirty="0">
              <a:solidFill>
                <a:schemeClr val="bg1"/>
              </a:solidFill>
            </a:endParaRPr>
          </a:p>
          <a:p>
            <a:pPr algn="ctr"/>
            <a:endParaRPr lang="en-NZ" sz="2400" dirty="0">
              <a:solidFill>
                <a:schemeClr val="bg1"/>
              </a:solidFill>
            </a:endParaRP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849154" y="6179898"/>
            <a:ext cx="1149927" cy="488050"/>
          </a:xfrm>
          <a:prstGeom prst="rect">
            <a:avLst/>
          </a:prstGeom>
        </p:spPr>
      </p:pic>
      <p:pic>
        <p:nvPicPr>
          <p:cNvPr id="2" name="Picture 1">
            <a:extLst>
              <a:ext uri="{FF2B5EF4-FFF2-40B4-BE49-F238E27FC236}">
                <a16:creationId xmlns:a16="http://schemas.microsoft.com/office/drawing/2014/main" xmlns="" id="{9DFC8121-A4F1-44FD-AD46-B9831F7CD327}"/>
              </a:ext>
            </a:extLst>
          </p:cNvPr>
          <p:cNvPicPr>
            <a:picLocks noChangeAspect="1"/>
          </p:cNvPicPr>
          <p:nvPr/>
        </p:nvPicPr>
        <p:blipFill rotWithShape="1">
          <a:blip r:embed="rId5"/>
          <a:srcRect b="67702"/>
          <a:stretch/>
        </p:blipFill>
        <p:spPr>
          <a:xfrm>
            <a:off x="0" y="176213"/>
            <a:ext cx="8963025" cy="2101162"/>
          </a:xfrm>
          <a:prstGeom prst="rect">
            <a:avLst/>
          </a:prstGeom>
        </p:spPr>
      </p:pic>
    </p:spTree>
    <p:extLst>
      <p:ext uri="{BB962C8B-B14F-4D97-AF65-F5344CB8AC3E}">
        <p14:creationId xmlns:p14="http://schemas.microsoft.com/office/powerpoint/2010/main" val="3968674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1FB08D5-5133-4141-AACA-930E1AECA45E}"/>
              </a:ext>
            </a:extLst>
          </p:cNvPr>
          <p:cNvSpPr/>
          <p:nvPr/>
        </p:nvSpPr>
        <p:spPr>
          <a:xfrm>
            <a:off x="9506309" y="0"/>
            <a:ext cx="2685691" cy="6055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CVD </a:t>
            </a:r>
          </a:p>
          <a:p>
            <a:pPr algn="ctr"/>
            <a:r>
              <a:rPr lang="en-NZ" sz="4000" dirty="0">
                <a:solidFill>
                  <a:schemeClr val="bg1"/>
                </a:solidFill>
              </a:rPr>
              <a:t>Multi-state life-table</a:t>
            </a:r>
          </a:p>
          <a:p>
            <a:pPr algn="ctr"/>
            <a:endParaRPr lang="en-NZ" sz="4000" dirty="0">
              <a:solidFill>
                <a:schemeClr val="bg1"/>
              </a:solidFill>
            </a:endParaRPr>
          </a:p>
          <a:p>
            <a:pPr algn="ctr"/>
            <a:endParaRPr lang="en-NZ" sz="2400" dirty="0">
              <a:solidFill>
                <a:schemeClr val="bg1"/>
              </a:solidFill>
            </a:endParaRP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849154" y="6179898"/>
            <a:ext cx="1149927" cy="488050"/>
          </a:xfrm>
          <a:prstGeom prst="rect">
            <a:avLst/>
          </a:prstGeom>
        </p:spPr>
      </p:pic>
      <p:pic>
        <p:nvPicPr>
          <p:cNvPr id="2" name="Picture 1">
            <a:extLst>
              <a:ext uri="{FF2B5EF4-FFF2-40B4-BE49-F238E27FC236}">
                <a16:creationId xmlns:a16="http://schemas.microsoft.com/office/drawing/2014/main" xmlns="" id="{9DFC8121-A4F1-44FD-AD46-B9831F7CD327}"/>
              </a:ext>
            </a:extLst>
          </p:cNvPr>
          <p:cNvPicPr>
            <a:picLocks noChangeAspect="1"/>
          </p:cNvPicPr>
          <p:nvPr/>
        </p:nvPicPr>
        <p:blipFill>
          <a:blip r:embed="rId5"/>
          <a:stretch>
            <a:fillRect/>
          </a:stretch>
        </p:blipFill>
        <p:spPr>
          <a:xfrm>
            <a:off x="0" y="176212"/>
            <a:ext cx="8963025" cy="6505575"/>
          </a:xfrm>
          <a:prstGeom prst="rect">
            <a:avLst/>
          </a:prstGeom>
        </p:spPr>
      </p:pic>
    </p:spTree>
    <p:extLst>
      <p:ext uri="{BB962C8B-B14F-4D97-AF65-F5344CB8AC3E}">
        <p14:creationId xmlns:p14="http://schemas.microsoft.com/office/powerpoint/2010/main" val="4265091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1FB08D5-5133-4141-AACA-930E1AECA45E}"/>
              </a:ext>
            </a:extLst>
          </p:cNvPr>
          <p:cNvSpPr/>
          <p:nvPr/>
        </p:nvSpPr>
        <p:spPr>
          <a:xfrm>
            <a:off x="9506309" y="0"/>
            <a:ext cx="2685691" cy="6055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000" dirty="0">
                <a:solidFill>
                  <a:schemeClr val="bg1"/>
                </a:solidFill>
              </a:rPr>
              <a:t>Model key events</a:t>
            </a:r>
          </a:p>
          <a:p>
            <a:pPr algn="ctr"/>
            <a:endParaRPr lang="en-NZ" sz="4000" dirty="0">
              <a:solidFill>
                <a:schemeClr val="bg1"/>
              </a:solidFill>
            </a:endParaRPr>
          </a:p>
          <a:p>
            <a:pPr algn="ctr"/>
            <a:endParaRPr lang="en-NZ" sz="2400" dirty="0">
              <a:solidFill>
                <a:schemeClr val="bg1"/>
              </a:solidFill>
            </a:endParaRP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849154" y="6179898"/>
            <a:ext cx="1149927" cy="488050"/>
          </a:xfrm>
          <a:prstGeom prst="rect">
            <a:avLst/>
          </a:prstGeom>
        </p:spPr>
      </p:pic>
      <p:pic>
        <p:nvPicPr>
          <p:cNvPr id="3" name="Picture 2">
            <a:extLst>
              <a:ext uri="{FF2B5EF4-FFF2-40B4-BE49-F238E27FC236}">
                <a16:creationId xmlns:a16="http://schemas.microsoft.com/office/drawing/2014/main" xmlns="" id="{6843DA06-072A-457C-AEC9-411862678BF6}"/>
              </a:ext>
            </a:extLst>
          </p:cNvPr>
          <p:cNvPicPr>
            <a:picLocks noChangeAspect="1"/>
          </p:cNvPicPr>
          <p:nvPr/>
        </p:nvPicPr>
        <p:blipFill>
          <a:blip r:embed="rId5"/>
          <a:stretch>
            <a:fillRect/>
          </a:stretch>
        </p:blipFill>
        <p:spPr>
          <a:xfrm>
            <a:off x="696474" y="303094"/>
            <a:ext cx="8181975" cy="6191250"/>
          </a:xfrm>
          <a:prstGeom prst="rect">
            <a:avLst/>
          </a:prstGeom>
        </p:spPr>
      </p:pic>
    </p:spTree>
    <p:extLst>
      <p:ext uri="{BB962C8B-B14F-4D97-AF65-F5344CB8AC3E}">
        <p14:creationId xmlns:p14="http://schemas.microsoft.com/office/powerpoint/2010/main" val="3600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1FB08D5-5133-4141-AACA-930E1AECA45E}"/>
              </a:ext>
            </a:extLst>
          </p:cNvPr>
          <p:cNvSpPr/>
          <p:nvPr/>
        </p:nvSpPr>
        <p:spPr>
          <a:xfrm>
            <a:off x="17253" y="239279"/>
            <a:ext cx="12192000" cy="88351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4400" dirty="0">
                <a:solidFill>
                  <a:schemeClr val="bg1"/>
                </a:solidFill>
              </a:rPr>
              <a:t>Base-case model inputs</a:t>
            </a:r>
          </a:p>
        </p:txBody>
      </p:sp>
      <p:pic>
        <p:nvPicPr>
          <p:cNvPr id="5" name="Picture 4">
            <a:extLst>
              <a:ext uri="{FF2B5EF4-FFF2-40B4-BE49-F238E27FC236}">
                <a16:creationId xmlns:a16="http://schemas.microsoft.com/office/drawing/2014/main" xmlns="" id="{76E92733-D176-41F0-B217-DD83236A55C5}"/>
              </a:ext>
            </a:extLst>
          </p:cNvPr>
          <p:cNvPicPr>
            <a:picLocks noChangeAspect="1"/>
          </p:cNvPicPr>
          <p:nvPr/>
        </p:nvPicPr>
        <p:blipFill>
          <a:blip r:embed="rId3"/>
          <a:stretch>
            <a:fillRect/>
          </a:stretch>
        </p:blipFill>
        <p:spPr>
          <a:xfrm>
            <a:off x="9665143" y="6244847"/>
            <a:ext cx="1113693" cy="420166"/>
          </a:xfrm>
          <a:prstGeom prst="rect">
            <a:avLst/>
          </a:prstGeom>
        </p:spPr>
      </p:pic>
      <p:pic>
        <p:nvPicPr>
          <p:cNvPr id="6" name="Picture 5">
            <a:extLst>
              <a:ext uri="{FF2B5EF4-FFF2-40B4-BE49-F238E27FC236}">
                <a16:creationId xmlns:a16="http://schemas.microsoft.com/office/drawing/2014/main" xmlns="" id="{A42BEFC1-F410-4C4C-A566-6EC654882D8B}"/>
              </a:ext>
            </a:extLst>
          </p:cNvPr>
          <p:cNvPicPr>
            <a:picLocks noChangeAspect="1"/>
          </p:cNvPicPr>
          <p:nvPr/>
        </p:nvPicPr>
        <p:blipFill>
          <a:blip r:embed="rId4"/>
          <a:stretch>
            <a:fillRect/>
          </a:stretch>
        </p:blipFill>
        <p:spPr>
          <a:xfrm>
            <a:off x="10778836" y="6176963"/>
            <a:ext cx="1149927" cy="488050"/>
          </a:xfrm>
          <a:prstGeom prst="rect">
            <a:avLst/>
          </a:prstGeom>
        </p:spPr>
      </p:pic>
      <p:graphicFrame>
        <p:nvGraphicFramePr>
          <p:cNvPr id="10" name="Content Placeholder 7">
            <a:extLst>
              <a:ext uri="{FF2B5EF4-FFF2-40B4-BE49-F238E27FC236}">
                <a16:creationId xmlns:a16="http://schemas.microsoft.com/office/drawing/2014/main" xmlns="" id="{5BF9DF13-DFF3-40D2-8784-9C59344616BF}"/>
              </a:ext>
            </a:extLst>
          </p:cNvPr>
          <p:cNvGraphicFramePr>
            <a:graphicFrameLocks/>
          </p:cNvGraphicFramePr>
          <p:nvPr>
            <p:extLst>
              <p:ext uri="{D42A27DB-BD31-4B8C-83A1-F6EECF244321}">
                <p14:modId xmlns:p14="http://schemas.microsoft.com/office/powerpoint/2010/main" val="1278600775"/>
              </p:ext>
            </p:extLst>
          </p:nvPr>
        </p:nvGraphicFramePr>
        <p:xfrm>
          <a:off x="207494" y="1534981"/>
          <a:ext cx="11811517" cy="4572000"/>
        </p:xfrm>
        <a:graphic>
          <a:graphicData uri="http://schemas.openxmlformats.org/drawingml/2006/table">
            <a:tbl>
              <a:tblPr firstRow="1" bandRow="1">
                <a:tableStyleId>{5C22544A-7EE6-4342-B048-85BDC9FD1C3A}</a:tableStyleId>
              </a:tblPr>
              <a:tblGrid>
                <a:gridCol w="2058034">
                  <a:extLst>
                    <a:ext uri="{9D8B030D-6E8A-4147-A177-3AD203B41FA5}">
                      <a16:colId xmlns:a16="http://schemas.microsoft.com/office/drawing/2014/main" xmlns="" val="5096526"/>
                    </a:ext>
                  </a:extLst>
                </a:gridCol>
                <a:gridCol w="2520954">
                  <a:extLst>
                    <a:ext uri="{9D8B030D-6E8A-4147-A177-3AD203B41FA5}">
                      <a16:colId xmlns:a16="http://schemas.microsoft.com/office/drawing/2014/main" xmlns="" val="3213775228"/>
                    </a:ext>
                  </a:extLst>
                </a:gridCol>
                <a:gridCol w="154008">
                  <a:extLst>
                    <a:ext uri="{9D8B030D-6E8A-4147-A177-3AD203B41FA5}">
                      <a16:colId xmlns:a16="http://schemas.microsoft.com/office/drawing/2014/main" xmlns="" val="3805705677"/>
                    </a:ext>
                  </a:extLst>
                </a:gridCol>
                <a:gridCol w="2752965">
                  <a:extLst>
                    <a:ext uri="{9D8B030D-6E8A-4147-A177-3AD203B41FA5}">
                      <a16:colId xmlns:a16="http://schemas.microsoft.com/office/drawing/2014/main" xmlns="" val="4015039871"/>
                    </a:ext>
                  </a:extLst>
                </a:gridCol>
                <a:gridCol w="4325556">
                  <a:extLst>
                    <a:ext uri="{9D8B030D-6E8A-4147-A177-3AD203B41FA5}">
                      <a16:colId xmlns:a16="http://schemas.microsoft.com/office/drawing/2014/main" xmlns="" val="4179574563"/>
                    </a:ext>
                  </a:extLst>
                </a:gridCol>
              </a:tblGrid>
              <a:tr h="240310">
                <a:tc>
                  <a:txBody>
                    <a:bodyPr/>
                    <a:lstStyle/>
                    <a:p>
                      <a:r>
                        <a:rPr lang="en-NZ" dirty="0"/>
                        <a:t>Input </a:t>
                      </a:r>
                    </a:p>
                  </a:txBody>
                  <a:tcPr/>
                </a:tc>
                <a:tc>
                  <a:txBody>
                    <a:bodyPr/>
                    <a:lstStyle/>
                    <a:p>
                      <a:r>
                        <a:rPr lang="en-NZ" dirty="0"/>
                        <a:t>FDC AA</a:t>
                      </a:r>
                    </a:p>
                  </a:txBody>
                  <a:tcPr/>
                </a:tc>
                <a:tc gridSpan="2">
                  <a:txBody>
                    <a:bodyPr/>
                    <a:lstStyle/>
                    <a:p>
                      <a:r>
                        <a:rPr lang="en-NZ" dirty="0"/>
                        <a:t>A+A</a:t>
                      </a:r>
                    </a:p>
                  </a:txBody>
                  <a:tcPr/>
                </a:tc>
                <a:tc hMerge="1">
                  <a:txBody>
                    <a:bodyPr/>
                    <a:lstStyle/>
                    <a:p>
                      <a:endParaRPr lang="en-NZ" dirty="0"/>
                    </a:p>
                  </a:txBody>
                  <a:tcPr/>
                </a:tc>
                <a:tc>
                  <a:txBody>
                    <a:bodyPr/>
                    <a:lstStyle/>
                    <a:p>
                      <a:r>
                        <a:rPr lang="en-NZ" dirty="0"/>
                        <a:t>Source/Assumption</a:t>
                      </a:r>
                    </a:p>
                  </a:txBody>
                  <a:tcPr/>
                </a:tc>
                <a:extLst>
                  <a:ext uri="{0D108BD9-81ED-4DB2-BD59-A6C34878D82A}">
                    <a16:rowId xmlns:a16="http://schemas.microsoft.com/office/drawing/2014/main" xmlns="" val="1287830771"/>
                  </a:ext>
                </a:extLst>
              </a:tr>
              <a:tr h="156008">
                <a:tc>
                  <a:txBody>
                    <a:bodyPr/>
                    <a:lstStyle/>
                    <a:p>
                      <a:r>
                        <a:rPr lang="en-NZ" dirty="0"/>
                        <a:t>Uptake </a:t>
                      </a:r>
                    </a:p>
                  </a:txBody>
                  <a:tcPr/>
                </a:tc>
                <a:tc gridSpan="3">
                  <a:txBody>
                    <a:bodyPr/>
                    <a:lstStyle/>
                    <a:p>
                      <a:pPr algn="ctr"/>
                      <a:r>
                        <a:rPr lang="en-NZ" dirty="0"/>
                        <a:t>46% Māori, 38% non-Māori in each CVD strata</a:t>
                      </a:r>
                    </a:p>
                  </a:txBody>
                  <a:tcPr/>
                </a:tc>
                <a:tc hMerge="1">
                  <a:txBody>
                    <a:bodyPr/>
                    <a:lstStyle/>
                    <a:p>
                      <a:endParaRPr lang="en-NZ" dirty="0"/>
                    </a:p>
                  </a:txBody>
                  <a:tcPr/>
                </a:tc>
                <a:tc hMerge="1">
                  <a:txBody>
                    <a:bodyPr/>
                    <a:lstStyle/>
                    <a:p>
                      <a:pPr algn="l"/>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Knight et al 2017 – proportion of people in NZ on either an anti-hypertensive, statin or both</a:t>
                      </a:r>
                    </a:p>
                  </a:txBody>
                  <a:tcPr/>
                </a:tc>
                <a:extLst>
                  <a:ext uri="{0D108BD9-81ED-4DB2-BD59-A6C34878D82A}">
                    <a16:rowId xmlns:a16="http://schemas.microsoft.com/office/drawing/2014/main" xmlns="" val="3893927162"/>
                  </a:ext>
                </a:extLst>
              </a:tr>
              <a:tr h="370840">
                <a:tc>
                  <a:txBody>
                    <a:bodyPr/>
                    <a:lstStyle/>
                    <a:p>
                      <a:r>
                        <a:rPr lang="en-NZ" dirty="0"/>
                        <a:t>Adherence </a:t>
                      </a:r>
                    </a:p>
                  </a:txBody>
                  <a:tcPr/>
                </a:tc>
                <a:tc gridSpan="2">
                  <a:txBody>
                    <a:bodyPr/>
                    <a:lstStyle/>
                    <a:p>
                      <a:r>
                        <a:rPr lang="en-NZ" dirty="0"/>
                        <a:t>Annual decrease of 7.2%</a:t>
                      </a:r>
                    </a:p>
                  </a:txBody>
                  <a:tcPr/>
                </a:tc>
                <a:tc hMerge="1">
                  <a:txBody>
                    <a:bodyPr/>
                    <a:lstStyle/>
                    <a:p>
                      <a:r>
                        <a:rPr lang="en-NZ"/>
                        <a:t>Annual decrease of 12.3%</a:t>
                      </a:r>
                      <a:endParaRPr lang="en-NZ" dirty="0"/>
                    </a:p>
                  </a:txBody>
                  <a:tcPr/>
                </a:tc>
                <a:tc>
                  <a:txBody>
                    <a:bodyPr/>
                    <a:lstStyle/>
                    <a:p>
                      <a:r>
                        <a:rPr lang="en-NZ" dirty="0"/>
                        <a:t>Annual decrease of 12.3%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Patel et al 2018 - FDC AA vs A+A and CCB/statin – 1 year adherence translated to a uniform decline in adherence over 5-years</a:t>
                      </a:r>
                    </a:p>
                  </a:txBody>
                  <a:tcPr/>
                </a:tc>
                <a:extLst>
                  <a:ext uri="{0D108BD9-81ED-4DB2-BD59-A6C34878D82A}">
                    <a16:rowId xmlns:a16="http://schemas.microsoft.com/office/drawing/2014/main" xmlns="" val="1302748035"/>
                  </a:ext>
                </a:extLst>
              </a:tr>
              <a:tr h="370840">
                <a:tc>
                  <a:txBody>
                    <a:bodyPr/>
                    <a:lstStyle/>
                    <a:p>
                      <a:r>
                        <a:rPr lang="en-NZ" dirty="0"/>
                        <a:t>Clinical Efficacy </a:t>
                      </a:r>
                    </a:p>
                  </a:txBody>
                  <a:tcPr/>
                </a:tc>
                <a:tc gridSpan="2">
                  <a:txBody>
                    <a:bodyPr/>
                    <a:lstStyle/>
                    <a:p>
                      <a:r>
                        <a:rPr lang="en-NZ" dirty="0"/>
                        <a:t>Stroke RR: 0.237</a:t>
                      </a:r>
                    </a:p>
                    <a:p>
                      <a:r>
                        <a:rPr lang="en-NZ" dirty="0"/>
                        <a:t>CHD RR: 0.476</a:t>
                      </a:r>
                    </a:p>
                  </a:txBody>
                  <a:tcPr/>
                </a:tc>
                <a:tc hMerge="1">
                  <a:txBody>
                    <a:bodyPr/>
                    <a:lstStyle/>
                    <a:p>
                      <a:r>
                        <a:rPr lang="en-NZ" dirty="0"/>
                        <a:t>Stroke RR: 0.460</a:t>
                      </a:r>
                    </a:p>
                    <a:p>
                      <a:r>
                        <a:rPr lang="en-NZ" dirty="0"/>
                        <a:t>CHD RR: 0.540</a:t>
                      </a:r>
                    </a:p>
                  </a:txBody>
                  <a:tcPr/>
                </a:tc>
                <a:tc>
                  <a:txBody>
                    <a:bodyPr/>
                    <a:lstStyle/>
                    <a:p>
                      <a:r>
                        <a:rPr lang="en-NZ" dirty="0"/>
                        <a:t>Stroke RR: 0.460</a:t>
                      </a:r>
                    </a:p>
                    <a:p>
                      <a:r>
                        <a:rPr lang="en-NZ" dirty="0"/>
                        <a:t>CHD RR: 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Various - change in SBP and LDL-C from literature applied to standardised risk equations for stroke and CHD</a:t>
                      </a:r>
                    </a:p>
                    <a:p>
                      <a:r>
                        <a:rPr lang="en-NZ" dirty="0"/>
                        <a:t>Meta-analysis conducted for FDC AA </a:t>
                      </a:r>
                    </a:p>
                  </a:txBody>
                  <a:tcPr/>
                </a:tc>
                <a:extLst>
                  <a:ext uri="{0D108BD9-81ED-4DB2-BD59-A6C34878D82A}">
                    <a16:rowId xmlns:a16="http://schemas.microsoft.com/office/drawing/2014/main" xmlns="" val="4076327290"/>
                  </a:ext>
                </a:extLst>
              </a:tr>
              <a:tr h="370840">
                <a:tc>
                  <a:txBody>
                    <a:bodyPr/>
                    <a:lstStyle/>
                    <a:p>
                      <a:r>
                        <a:rPr lang="en-NZ" dirty="0"/>
                        <a:t>Cost (pharmaceutical + prescription cost)</a:t>
                      </a:r>
                    </a:p>
                  </a:txBody>
                  <a:tcPr/>
                </a:tc>
                <a:tc gridSpan="2">
                  <a:txBody>
                    <a:bodyPr/>
                    <a:lstStyle/>
                    <a:p>
                      <a:r>
                        <a:rPr lang="en-NZ" dirty="0"/>
                        <a:t>One prescription </a:t>
                      </a:r>
                    </a:p>
                    <a:p>
                      <a:r>
                        <a:rPr lang="en-NZ" dirty="0"/>
                        <a:t>$0.04 per tab (estimated) </a:t>
                      </a:r>
                    </a:p>
                    <a:p>
                      <a:r>
                        <a:rPr lang="en-NZ" dirty="0"/>
                        <a:t>$178.65 (5-year cost)</a:t>
                      </a:r>
                    </a:p>
                  </a:txBody>
                  <a:tcPr/>
                </a:tc>
                <a:tc hMerge="1">
                  <a:txBody>
                    <a:bodyPr/>
                    <a:lstStyle/>
                    <a:p>
                      <a:r>
                        <a:rPr lang="en-NZ" dirty="0"/>
                        <a:t>Two prescriptions</a:t>
                      </a:r>
                    </a:p>
                    <a:p>
                      <a:r>
                        <a:rPr lang="en-NZ" dirty="0"/>
                        <a:t>$0.04 per tab (estimated) </a:t>
                      </a:r>
                    </a:p>
                    <a:p>
                      <a:r>
                        <a:rPr lang="en-NZ" dirty="0"/>
                        <a:t>$284.29.65 (5-year cost)</a:t>
                      </a:r>
                    </a:p>
                  </a:txBody>
                  <a:tcPr/>
                </a:tc>
                <a:tc>
                  <a:txBody>
                    <a:bodyPr/>
                    <a:lstStyle/>
                    <a:p>
                      <a:r>
                        <a:rPr lang="en-NZ" dirty="0"/>
                        <a:t>Two prescriptions</a:t>
                      </a:r>
                    </a:p>
                    <a:p>
                      <a:r>
                        <a:rPr lang="en-NZ" dirty="0"/>
                        <a:t>$0.04 per tab (estimated) </a:t>
                      </a:r>
                    </a:p>
                    <a:p>
                      <a:r>
                        <a:rPr lang="en-NZ" dirty="0"/>
                        <a:t>$284.29.65 (5-year cost)</a:t>
                      </a:r>
                    </a:p>
                  </a:txBody>
                  <a:tcPr/>
                </a:tc>
                <a:tc>
                  <a:txBody>
                    <a:bodyPr/>
                    <a:lstStyle/>
                    <a:p>
                      <a:r>
                        <a:rPr lang="en-NZ" dirty="0"/>
                        <a:t>PHARMAC 2017 -  Base-case assumed that FDC AA cost the same as the equivalent monotherapy in combination</a:t>
                      </a:r>
                    </a:p>
                    <a:p>
                      <a:r>
                        <a:rPr lang="en-NZ" dirty="0"/>
                        <a:t>Cost based on 5mg Aml, 20mg Ator</a:t>
                      </a:r>
                    </a:p>
                  </a:txBody>
                  <a:tcPr/>
                </a:tc>
                <a:extLst>
                  <a:ext uri="{0D108BD9-81ED-4DB2-BD59-A6C34878D82A}">
                    <a16:rowId xmlns:a16="http://schemas.microsoft.com/office/drawing/2014/main" xmlns="" val="553293391"/>
                  </a:ext>
                </a:extLst>
              </a:tr>
            </a:tbl>
          </a:graphicData>
        </a:graphic>
      </p:graphicFrame>
    </p:spTree>
    <p:extLst>
      <p:ext uri="{BB962C8B-B14F-4D97-AF65-F5344CB8AC3E}">
        <p14:creationId xmlns:p14="http://schemas.microsoft.com/office/powerpoint/2010/main" val="684639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1107</TotalTime>
  <Words>1105</Words>
  <Application>Microsoft Office PowerPoint</Application>
  <PresentationFormat>Custom</PresentationFormat>
  <Paragraphs>243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cost-effectiveness of fixed-dose combinations for preventative cardiovascular pharmacotherapy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cost-effectiveness of fixed-dose combinations for preventative cardiovascular pharmacotherapy</dc:title>
  <dc:creator>Tal Sharrock</dc:creator>
  <cp:lastModifiedBy>Louise</cp:lastModifiedBy>
  <cp:revision>44</cp:revision>
  <cp:lastPrinted>2018-10-15T22:27:10Z</cp:lastPrinted>
  <dcterms:created xsi:type="dcterms:W3CDTF">2018-10-11T20:03:44Z</dcterms:created>
  <dcterms:modified xsi:type="dcterms:W3CDTF">2018-10-16T20:58:50Z</dcterms:modified>
</cp:coreProperties>
</file>