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84">
          <p15:clr>
            <a:srgbClr val="A4A3A4"/>
          </p15:clr>
        </p15:guide>
        <p15:guide id="2" pos="2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93" d="100"/>
          <a:sy n="93" d="100"/>
        </p:scale>
        <p:origin x="-6348" y="-1614"/>
      </p:cViewPr>
      <p:guideLst>
        <p:guide orient="horz" pos="3984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0"/>
            <a:ext cx="1728787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404938"/>
            <a:ext cx="13065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308725"/>
            <a:ext cx="1254125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0626" y="2941676"/>
            <a:ext cx="8357324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626" y="4160876"/>
            <a:ext cx="8357324" cy="1752601"/>
          </a:xfrm>
          <a:prstGeom prst="rect">
            <a:avLst/>
          </a:prstGeom>
        </p:spPr>
        <p:txBody>
          <a:bodyPr/>
          <a:lstStyle>
            <a:lvl1pPr marL="0" indent="0">
              <a:buFont typeface="Times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6380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72741"/>
            <a:ext cx="9080500" cy="5008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77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6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447800"/>
            <a:ext cx="44577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47800"/>
            <a:ext cx="44577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403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15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333375"/>
            <a:ext cx="9064625" cy="647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477838"/>
            <a:ext cx="90471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pic>
        <p:nvPicPr>
          <p:cNvPr id="1028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0"/>
            <a:ext cx="17287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373188"/>
            <a:ext cx="9063037" cy="50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31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6534150"/>
            <a:ext cx="17287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6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E4B5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E4B59"/>
          </a:solidFill>
          <a:latin typeface="Arial" charset="0"/>
          <a:ea typeface="MS PGothic" charset="0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E4B59"/>
          </a:solidFill>
          <a:latin typeface="Arial" charset="0"/>
          <a:ea typeface="MS PGothic" charset="0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E4B59"/>
          </a:solidFill>
          <a:latin typeface="Arial" charset="0"/>
          <a:ea typeface="MS PGothic" charset="0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E4B59"/>
          </a:solidFill>
          <a:latin typeface="Arial" charset="0"/>
          <a:ea typeface="MS PGothic" charset="0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ea typeface="MS PGothic" charset="0"/>
          <a:cs typeface="MS PGothic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ea typeface="MS PGothic" charset="0"/>
          <a:cs typeface="MS PGothic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ea typeface="MS PGothic" charset="0"/>
          <a:cs typeface="MS PGothic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ea typeface="MS PGothic" charset="0"/>
          <a:cs typeface="MS PGothic" charset="0"/>
        </a:defRPr>
      </a:lvl9pPr>
    </p:titleStyle>
    <p:bodyStyle>
      <a:lvl1pPr marL="450850" indent="-179388" algn="l" rtl="0" eaLnBrk="1" fontAlgn="base" hangingPunct="1">
        <a:spcBef>
          <a:spcPct val="30000"/>
        </a:spcBef>
        <a:spcAft>
          <a:spcPct val="10000"/>
        </a:spcAft>
        <a:buClr>
          <a:srgbClr val="6C6A77"/>
        </a:buClr>
        <a:buSzPct val="80000"/>
        <a:buFont typeface="Times" panose="02020603050405020304" pitchFamily="18" charset="0"/>
        <a:buChar char="•"/>
        <a:defRPr sz="2200">
          <a:solidFill>
            <a:srgbClr val="6C6A77"/>
          </a:solidFill>
          <a:latin typeface="+mn-lt"/>
          <a:ea typeface="+mn-ea"/>
          <a:cs typeface="+mn-cs"/>
        </a:defRPr>
      </a:lvl1pPr>
      <a:lvl2pPr marL="803275" indent="-173038" algn="l" rtl="0" eaLnBrk="1" fontAlgn="base" hangingPunct="1">
        <a:spcBef>
          <a:spcPct val="30000"/>
        </a:spcBef>
        <a:spcAft>
          <a:spcPct val="10000"/>
        </a:spcAft>
        <a:buClr>
          <a:srgbClr val="6C6A77"/>
        </a:buClr>
        <a:buSzPct val="80000"/>
        <a:buFont typeface="Times" panose="02020603050405020304" pitchFamily="18" charset="0"/>
        <a:buChar char="•"/>
        <a:defRPr sz="2000">
          <a:solidFill>
            <a:srgbClr val="6C6A77"/>
          </a:solidFill>
          <a:latin typeface="+mn-lt"/>
          <a:ea typeface="+mn-ea"/>
          <a:cs typeface="+mn-cs"/>
        </a:defRPr>
      </a:lvl2pPr>
      <a:lvl3pPr marL="1166813" indent="-184150" algn="l" rtl="0" eaLnBrk="1" fontAlgn="base" hangingPunct="1">
        <a:spcBef>
          <a:spcPct val="30000"/>
        </a:spcBef>
        <a:spcAft>
          <a:spcPct val="10000"/>
        </a:spcAft>
        <a:buClr>
          <a:srgbClr val="6C6A77"/>
        </a:buClr>
        <a:buSzPct val="80000"/>
        <a:buFont typeface="Times" panose="02020603050405020304" pitchFamily="18" charset="0"/>
        <a:buChar char="•"/>
        <a:defRPr>
          <a:solidFill>
            <a:srgbClr val="6C6A77"/>
          </a:solidFill>
          <a:latin typeface="+mn-lt"/>
          <a:ea typeface="+mn-ea"/>
          <a:cs typeface="+mn-cs"/>
        </a:defRPr>
      </a:lvl3pPr>
      <a:lvl4pPr marL="1527175" indent="-180975" algn="l" rtl="0" eaLnBrk="1" fontAlgn="base" hangingPunct="1">
        <a:spcBef>
          <a:spcPct val="30000"/>
        </a:spcBef>
        <a:spcAft>
          <a:spcPct val="10000"/>
        </a:spcAft>
        <a:buClr>
          <a:srgbClr val="6C6A77"/>
        </a:buClr>
        <a:buSzPct val="80000"/>
        <a:buFont typeface="Times" panose="02020603050405020304" pitchFamily="18" charset="0"/>
        <a:buChar char="•"/>
        <a:defRPr sz="1600">
          <a:solidFill>
            <a:srgbClr val="6C6A77"/>
          </a:solidFill>
          <a:latin typeface="+mn-lt"/>
          <a:ea typeface="+mn-ea"/>
          <a:cs typeface="+mn-cs"/>
        </a:defRPr>
      </a:lvl4pPr>
      <a:lvl5pPr marL="1887538" indent="-180975" algn="l" rtl="0" eaLnBrk="1" fontAlgn="base" hangingPunct="1">
        <a:spcBef>
          <a:spcPct val="30000"/>
        </a:spcBef>
        <a:spcAft>
          <a:spcPct val="10000"/>
        </a:spcAft>
        <a:buClr>
          <a:srgbClr val="6C6A77"/>
        </a:buClr>
        <a:buSzPct val="80000"/>
        <a:buFont typeface="Times" panose="02020603050405020304" pitchFamily="18" charset="0"/>
        <a:buChar char="•"/>
        <a:defRPr sz="1400">
          <a:solidFill>
            <a:srgbClr val="6C6A77"/>
          </a:solidFill>
          <a:latin typeface="+mn-lt"/>
          <a:ea typeface="+mn-ea"/>
          <a:cs typeface="+mn-cs"/>
        </a:defRPr>
      </a:lvl5pPr>
      <a:lvl6pPr marL="2344738" indent="-180975" algn="l" rtl="0" eaLnBrk="1" fontAlgn="base" hangingPunct="1">
        <a:spcBef>
          <a:spcPct val="30000"/>
        </a:spcBef>
        <a:spcAft>
          <a:spcPct val="10000"/>
        </a:spcAft>
        <a:buClr>
          <a:schemeClr val="bg1"/>
        </a:buClr>
        <a:buSzPct val="80000"/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801938" indent="-180975" algn="l" rtl="0" eaLnBrk="1" fontAlgn="base" hangingPunct="1">
        <a:spcBef>
          <a:spcPct val="30000"/>
        </a:spcBef>
        <a:spcAft>
          <a:spcPct val="10000"/>
        </a:spcAft>
        <a:buClr>
          <a:schemeClr val="bg1"/>
        </a:buClr>
        <a:buSzPct val="80000"/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259138" indent="-180975" algn="l" rtl="0" eaLnBrk="1" fontAlgn="base" hangingPunct="1">
        <a:spcBef>
          <a:spcPct val="30000"/>
        </a:spcBef>
        <a:spcAft>
          <a:spcPct val="10000"/>
        </a:spcAft>
        <a:buClr>
          <a:schemeClr val="bg1"/>
        </a:buClr>
        <a:buSzPct val="80000"/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716338" indent="-180975" algn="l" rtl="0" eaLnBrk="1" fontAlgn="base" hangingPunct="1">
        <a:spcBef>
          <a:spcPct val="30000"/>
        </a:spcBef>
        <a:spcAft>
          <a:spcPct val="10000"/>
        </a:spcAft>
        <a:buClr>
          <a:schemeClr val="bg1"/>
        </a:buClr>
        <a:buSzPct val="80000"/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7EE85E-6347-4B94-9DA2-4FC31A241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Cost Resource Manual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AD43FF-6EBF-4DCC-B6B9-95F4571BA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V3.0</a:t>
            </a:r>
          </a:p>
        </p:txBody>
      </p:sp>
    </p:spTree>
    <p:extLst>
      <p:ext uri="{BB962C8B-B14F-4D97-AF65-F5344CB8AC3E}">
        <p14:creationId xmlns:p14="http://schemas.microsoft.com/office/powerpoint/2010/main" val="347676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B82001-BEC0-4AB9-AE63-BDB6544F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Hospital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0EB112-6048-4926-A2E6-CB333DBDB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50" y="1372742"/>
            <a:ext cx="9080500" cy="1098194"/>
          </a:xfrm>
        </p:spPr>
        <p:txBody>
          <a:bodyPr/>
          <a:lstStyle/>
          <a:p>
            <a:r>
              <a:rPr lang="en-NZ" dirty="0"/>
              <a:t>DRG Price paid is preferred to resource-based costing</a:t>
            </a:r>
          </a:p>
          <a:p>
            <a:r>
              <a:rPr lang="en-GB" dirty="0"/>
              <a:t>The 2018/19 cost-weight unit price is $5,068.12. 	</a:t>
            </a: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1605467-1352-49E9-A22C-95CF10CE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98808"/>
              </p:ext>
            </p:extLst>
          </p:nvPr>
        </p:nvGraphicFramePr>
        <p:xfrm>
          <a:off x="755151" y="2477876"/>
          <a:ext cx="8337478" cy="4002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076">
                  <a:extLst>
                    <a:ext uri="{9D8B030D-6E8A-4147-A177-3AD203B41FA5}">
                      <a16:colId xmlns:a16="http://schemas.microsoft.com/office/drawing/2014/main" xmlns="" val="3853199822"/>
                    </a:ext>
                  </a:extLst>
                </a:gridCol>
                <a:gridCol w="985024">
                  <a:extLst>
                    <a:ext uri="{9D8B030D-6E8A-4147-A177-3AD203B41FA5}">
                      <a16:colId xmlns:a16="http://schemas.microsoft.com/office/drawing/2014/main" xmlns="" val="71213559"/>
                    </a:ext>
                  </a:extLst>
                </a:gridCol>
                <a:gridCol w="656038">
                  <a:extLst>
                    <a:ext uri="{9D8B030D-6E8A-4147-A177-3AD203B41FA5}">
                      <a16:colId xmlns:a16="http://schemas.microsoft.com/office/drawing/2014/main" xmlns="" val="102333786"/>
                    </a:ext>
                  </a:extLst>
                </a:gridCol>
                <a:gridCol w="1368034">
                  <a:extLst>
                    <a:ext uri="{9D8B030D-6E8A-4147-A177-3AD203B41FA5}">
                      <a16:colId xmlns:a16="http://schemas.microsoft.com/office/drawing/2014/main" xmlns="" val="2517397593"/>
                    </a:ext>
                  </a:extLst>
                </a:gridCol>
                <a:gridCol w="1231035">
                  <a:extLst>
                    <a:ext uri="{9D8B030D-6E8A-4147-A177-3AD203B41FA5}">
                      <a16:colId xmlns:a16="http://schemas.microsoft.com/office/drawing/2014/main" xmlns="" val="276280292"/>
                    </a:ext>
                  </a:extLst>
                </a:gridCol>
                <a:gridCol w="2210271">
                  <a:extLst>
                    <a:ext uri="{9D8B030D-6E8A-4147-A177-3AD203B41FA5}">
                      <a16:colId xmlns:a16="http://schemas.microsoft.com/office/drawing/2014/main" xmlns="" val="4228310173"/>
                    </a:ext>
                  </a:extLst>
                </a:gridCol>
              </a:tblGrid>
              <a:tr h="429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Service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Cost ($)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Per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Source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Date estimated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Notes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877929"/>
                  </a:ext>
                </a:extLst>
              </a:tr>
              <a:tr h="205243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Hospital costs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3142332"/>
                  </a:ext>
                </a:extLst>
              </a:tr>
              <a:tr h="42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Hospital medical ward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$1,200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Various hospitals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Does not include cost of procedures.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extLst>
                  <a:ext uri="{0D108BD9-81ED-4DB2-BD59-A6C34878D82A}">
                    <a16:rowId xmlns:a16="http://schemas.microsoft.com/office/drawing/2014/main" xmlns="" val="455715339"/>
                  </a:ext>
                </a:extLst>
              </a:tr>
              <a:tr h="42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Intensive care unit (ICU)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$5,500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Various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extLst>
                  <a:ext uri="{0D108BD9-81ED-4DB2-BD59-A6C34878D82A}">
                    <a16:rowId xmlns:a16="http://schemas.microsoft.com/office/drawing/2014/main" xmlns="" val="263984438"/>
                  </a:ext>
                </a:extLst>
              </a:tr>
              <a:tr h="205243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Human resources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1027845"/>
                  </a:ext>
                </a:extLst>
              </a:tr>
              <a:tr h="18453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Specialist hourly rate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$150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hour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Association of Salaried Medical Specialists DHB MECA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Estimate based on salary and number of working hours per year, and includes overheads (overheads estimated to be 50% of salary cost).</a:t>
                      </a:r>
                      <a:endParaRPr lang="en-NZ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Salary estimated based on MECA agreement.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0" marR="51600" marT="0" marB="0"/>
                </a:tc>
                <a:extLst>
                  <a:ext uri="{0D108BD9-81ED-4DB2-BD59-A6C34878D82A}">
                    <a16:rowId xmlns:a16="http://schemas.microsoft.com/office/drawing/2014/main" xmlns="" val="37174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96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AC78E-11C8-43FE-8FA8-36D50447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86D35EA-4B9F-4B30-93FD-FEC8AD4C1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745057"/>
              </p:ext>
            </p:extLst>
          </p:nvPr>
        </p:nvGraphicFramePr>
        <p:xfrm>
          <a:off x="428625" y="477839"/>
          <a:ext cx="9047163" cy="6008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704">
                  <a:extLst>
                    <a:ext uri="{9D8B030D-6E8A-4147-A177-3AD203B41FA5}">
                      <a16:colId xmlns:a16="http://schemas.microsoft.com/office/drawing/2014/main" xmlns="" val="3340101047"/>
                    </a:ext>
                  </a:extLst>
                </a:gridCol>
                <a:gridCol w="897179">
                  <a:extLst>
                    <a:ext uri="{9D8B030D-6E8A-4147-A177-3AD203B41FA5}">
                      <a16:colId xmlns:a16="http://schemas.microsoft.com/office/drawing/2014/main" xmlns="" val="4280105824"/>
                    </a:ext>
                  </a:extLst>
                </a:gridCol>
                <a:gridCol w="883571">
                  <a:extLst>
                    <a:ext uri="{9D8B030D-6E8A-4147-A177-3AD203B41FA5}">
                      <a16:colId xmlns:a16="http://schemas.microsoft.com/office/drawing/2014/main" xmlns="" val="3350882891"/>
                    </a:ext>
                  </a:extLst>
                </a:gridCol>
                <a:gridCol w="1484483">
                  <a:extLst>
                    <a:ext uri="{9D8B030D-6E8A-4147-A177-3AD203B41FA5}">
                      <a16:colId xmlns:a16="http://schemas.microsoft.com/office/drawing/2014/main" xmlns="" val="1483415138"/>
                    </a:ext>
                  </a:extLst>
                </a:gridCol>
                <a:gridCol w="1335821">
                  <a:extLst>
                    <a:ext uri="{9D8B030D-6E8A-4147-A177-3AD203B41FA5}">
                      <a16:colId xmlns:a16="http://schemas.microsoft.com/office/drawing/2014/main" xmlns="" val="3433035488"/>
                    </a:ext>
                  </a:extLst>
                </a:gridCol>
                <a:gridCol w="2398405">
                  <a:extLst>
                    <a:ext uri="{9D8B030D-6E8A-4147-A177-3AD203B41FA5}">
                      <a16:colId xmlns:a16="http://schemas.microsoft.com/office/drawing/2014/main" xmlns="" val="36031873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Service</a:t>
                      </a:r>
                      <a:endParaRPr lang="en-N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Cost ($)</a:t>
                      </a:r>
                      <a:endParaRPr lang="en-NZ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Per</a:t>
                      </a:r>
                      <a:endParaRPr lang="en-NZ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Source</a:t>
                      </a:r>
                      <a:endParaRPr lang="en-NZ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Date estimated</a:t>
                      </a:r>
                      <a:endParaRPr lang="en-NZ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Notes</a:t>
                      </a:r>
                      <a:endParaRPr lang="en-NZ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4966827"/>
                  </a:ext>
                </a:extLst>
              </a:tr>
              <a:tr h="36000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Residential and hospice care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5704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Rest home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$130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Various rest home providers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National average costs.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extLst>
                  <a:ext uri="{0D108BD9-81ED-4DB2-BD59-A6C34878D82A}">
                    <a16:rowId xmlns:a16="http://schemas.microsoft.com/office/drawing/2014/main" xmlns="" val="3745204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Dementia care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$170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Various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51944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Hospital care for health of older people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$200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Various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2018 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5265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Hospice care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$690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day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Average across various hospice providers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2009 inflation-adjusted to 2018 prices.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Includes overheads.</a:t>
                      </a:r>
                      <a:endParaRPr lang="en-NZ" sz="14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Varies by indication.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extLst>
                  <a:ext uri="{0D108BD9-81ED-4DB2-BD59-A6C34878D82A}">
                    <a16:rowId xmlns:a16="http://schemas.microsoft.com/office/drawing/2014/main" xmlns="" val="750573012"/>
                  </a:ext>
                </a:extLst>
              </a:tr>
              <a:tr h="36000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Ambulance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9733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Ambulance (emergency)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$680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event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St John ambulance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GST-exclusive charge for non-eligible visitors.</a:t>
                      </a:r>
                      <a:endParaRPr lang="en-NZ" sz="14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The patient part-charge for non-accident-related emergency call-outs is $83 (GST-exclusive).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extLst>
                  <a:ext uri="{0D108BD9-81ED-4DB2-BD59-A6C34878D82A}">
                    <a16:rowId xmlns:a16="http://schemas.microsoft.com/office/drawing/2014/main" xmlns="" val="16326776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Ambulance (non-emergency)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$175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event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St John ambulance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Charge for non-emergency ambulance transport not covered by government, for distances less than 35 km.</a:t>
                      </a:r>
                      <a:endParaRPr lang="en-NZ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GST-exclusive price.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91" marR="27191" marT="0" marB="0"/>
                </a:tc>
                <a:extLst>
                  <a:ext uri="{0D108BD9-81ED-4DB2-BD59-A6C34878D82A}">
                    <a16:rowId xmlns:a16="http://schemas.microsoft.com/office/drawing/2014/main" xmlns="" val="1676512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4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16EEE-ED27-4A53-956A-0683AC63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B572C8-5333-44C4-826F-BA721322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GST on patient co-payments</a:t>
            </a:r>
          </a:p>
          <a:p>
            <a:pPr lvl="1"/>
            <a:r>
              <a:rPr lang="en-NZ" sz="2200" dirty="0"/>
              <a:t>The main reasons for excluding GST are:</a:t>
            </a:r>
            <a:endParaRPr lang="en-NZ" sz="2600" dirty="0"/>
          </a:p>
          <a:p>
            <a:pPr lvl="2"/>
            <a:r>
              <a:rPr lang="en-NZ" sz="2000" dirty="0"/>
              <a:t>consistency </a:t>
            </a:r>
            <a:endParaRPr lang="en-NZ" sz="2400" dirty="0"/>
          </a:p>
          <a:p>
            <a:pPr lvl="1"/>
            <a:r>
              <a:rPr lang="en-NZ" sz="2200" dirty="0"/>
              <a:t>Reasons for including GST in patient costs include:</a:t>
            </a:r>
            <a:endParaRPr lang="en-NZ" sz="2600" dirty="0"/>
          </a:p>
          <a:p>
            <a:pPr lvl="2"/>
            <a:r>
              <a:rPr lang="en-NZ" sz="2000" dirty="0"/>
              <a:t>this is the full out-of-pocket amount patients pay for the service (and comes at an opportunity cost to patients)</a:t>
            </a:r>
            <a:endParaRPr lang="en-NZ" sz="2400" dirty="0"/>
          </a:p>
          <a:p>
            <a:r>
              <a:rPr lang="en-NZ" dirty="0"/>
              <a:t>Overheads on DHB staff salaries</a:t>
            </a:r>
          </a:p>
          <a:p>
            <a:r>
              <a:rPr lang="en-NZ" dirty="0"/>
              <a:t>Inflation adjustment</a:t>
            </a:r>
          </a:p>
          <a:p>
            <a:pPr lvl="1"/>
            <a:r>
              <a:rPr lang="en-NZ" dirty="0"/>
              <a:t>We now propose no adjustments for inflation. </a:t>
            </a:r>
          </a:p>
          <a:p>
            <a:pPr lvl="1"/>
            <a:r>
              <a:rPr lang="en-NZ" dirty="0"/>
              <a:t>Consider relative price changes in sensitivity analysis</a:t>
            </a:r>
          </a:p>
        </p:txBody>
      </p:sp>
    </p:spTree>
    <p:extLst>
      <p:ext uri="{BB962C8B-B14F-4D97-AF65-F5344CB8AC3E}">
        <p14:creationId xmlns:p14="http://schemas.microsoft.com/office/powerpoint/2010/main" val="284535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2A76F-2095-440C-B206-1D04655A3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2CF42D-9ED4-44E2-90E8-52C2C3235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F48B27-B711-4D98-BEF0-F4C93271A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314"/>
            <a:ext cx="9906000" cy="6604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4782C2-6D83-4006-93A4-C0C7150D2E1C}"/>
              </a:ext>
            </a:extLst>
          </p:cNvPr>
          <p:cNvSpPr/>
          <p:nvPr/>
        </p:nvSpPr>
        <p:spPr bwMode="auto">
          <a:xfrm>
            <a:off x="8116584" y="410967"/>
            <a:ext cx="1525713" cy="1695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7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2E9D6-0405-40E7-9009-827B5CBC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Cost Resource 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07A79-B031-4C88-B5CD-5D841BD0C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50" y="1372741"/>
            <a:ext cx="4796248" cy="5008587"/>
          </a:xfrm>
        </p:spPr>
        <p:txBody>
          <a:bodyPr/>
          <a:lstStyle/>
          <a:p>
            <a:r>
              <a:rPr lang="en-NZ" dirty="0"/>
              <a:t>A supplement to the </a:t>
            </a:r>
            <a:r>
              <a:rPr lang="en-NZ" i="1" dirty="0"/>
              <a:t>Prescription for Pharmacoeconomic Analysis</a:t>
            </a:r>
          </a:p>
          <a:p>
            <a:r>
              <a:rPr lang="en-NZ" dirty="0"/>
              <a:t>Lists </a:t>
            </a:r>
            <a:r>
              <a:rPr lang="en-NZ" b="1" dirty="0"/>
              <a:t>prices</a:t>
            </a:r>
            <a:r>
              <a:rPr lang="en-NZ" dirty="0"/>
              <a:t> useful for Health Technology Assessments</a:t>
            </a:r>
          </a:p>
          <a:p>
            <a:r>
              <a:rPr lang="en-NZ" dirty="0"/>
              <a:t>A starting point for cost estimates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48F528-BAEF-4446-955E-820E27215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288" y="724927"/>
            <a:ext cx="4248364" cy="559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1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E966A21-C6D9-47AE-A7EF-98421144A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939524"/>
              </p:ext>
            </p:extLst>
          </p:nvPr>
        </p:nvGraphicFramePr>
        <p:xfrm>
          <a:off x="489735" y="672791"/>
          <a:ext cx="8986052" cy="55959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43463">
                  <a:extLst>
                    <a:ext uri="{9D8B030D-6E8A-4147-A177-3AD203B41FA5}">
                      <a16:colId xmlns:a16="http://schemas.microsoft.com/office/drawing/2014/main" xmlns="" val="1372561890"/>
                    </a:ext>
                  </a:extLst>
                </a:gridCol>
                <a:gridCol w="6842589">
                  <a:extLst>
                    <a:ext uri="{9D8B030D-6E8A-4147-A177-3AD203B41FA5}">
                      <a16:colId xmlns:a16="http://schemas.microsoft.com/office/drawing/2014/main" xmlns="" val="3699242096"/>
                    </a:ext>
                  </a:extLst>
                </a:gridCol>
              </a:tblGrid>
              <a:tr h="252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Cost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Details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2088604945"/>
                  </a:ext>
                </a:extLst>
              </a:tr>
              <a:tr h="1070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Pharmaceutical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Community and hospital pharmaceuticals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Pharmacy fees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Pharmaceutical administration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Pharmacy costs to patients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4035360060"/>
                  </a:ext>
                </a:extLst>
              </a:tr>
              <a:tr h="4426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Primary health care 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General practitioner or practice nurse visits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1759116260"/>
                  </a:ext>
                </a:extLst>
              </a:tr>
              <a:tr h="525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Investigative and diagnostic tests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Diagnostic imaging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Pathology tests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1029082027"/>
                  </a:ext>
                </a:extLst>
              </a:tr>
              <a:tr h="988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Hospital care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Hospital inpatient care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Hospital outpatient care (specialist appointments and emergency room visits)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Travel and accommodation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3225756593"/>
                  </a:ext>
                </a:extLst>
              </a:tr>
              <a:tr h="16165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>
                          <a:effectLst/>
                        </a:rPr>
                        <a:t>Community health services</a:t>
                      </a:r>
                      <a:endParaRPr lang="en-NZ" sz="14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 dirty="0">
                          <a:effectLst/>
                        </a:rPr>
                        <a:t>Palliative care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 dirty="0">
                          <a:effectLst/>
                        </a:rPr>
                        <a:t>Residential care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 dirty="0">
                          <a:effectLst/>
                        </a:rPr>
                        <a:t>In-home nursing, personal care and home help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 dirty="0">
                          <a:effectLst/>
                        </a:rPr>
                        <a:t>Prenatal and postnatal care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 dirty="0">
                          <a:effectLst/>
                        </a:rPr>
                        <a:t>Disability support services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NZ" sz="1400" b="0" dirty="0">
                          <a:effectLst/>
                        </a:rPr>
                        <a:t>Ambulance</a:t>
                      </a:r>
                      <a:endParaRPr lang="en-NZ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220653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37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4C_diagram fade_1.png">
            <a:extLst>
              <a:ext uri="{FF2B5EF4-FFF2-40B4-BE49-F238E27FC236}">
                <a16:creationId xmlns:a16="http://schemas.microsoft.com/office/drawing/2014/main" xmlns="" id="{E35F91C2-8F4A-47BF-B007-269DC66DE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85" y="1483095"/>
            <a:ext cx="4760583" cy="4559431"/>
          </a:xfrm>
          <a:prstGeom prst="rect">
            <a:avLst/>
          </a:prstGeom>
        </p:spPr>
      </p:pic>
      <p:pic>
        <p:nvPicPr>
          <p:cNvPr id="4" name="Picture 3" descr="F4C_diagram fade_1.png">
            <a:extLst>
              <a:ext uri="{FF2B5EF4-FFF2-40B4-BE49-F238E27FC236}">
                <a16:creationId xmlns:a16="http://schemas.microsoft.com/office/drawing/2014/main" xmlns="" id="{4941614B-2644-4949-82CC-8F17D7947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" y="-1258482"/>
            <a:ext cx="8092990" cy="77510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914B5-C7C4-42A1-9ACD-2C268DB8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Factors for Consideration: Cost and Savings quadrant</a:t>
            </a:r>
          </a:p>
        </p:txBody>
      </p:sp>
    </p:spTree>
    <p:extLst>
      <p:ext uri="{BB962C8B-B14F-4D97-AF65-F5344CB8AC3E}">
        <p14:creationId xmlns:p14="http://schemas.microsoft.com/office/powerpoint/2010/main" val="303537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19 -0.16366 L -0.06026 -0.16366 C -0.03333 -0.16366 -2.5641E-7 -0.11875 -2.5641E-7 -0.08194 L -2.5641E-7 -1.11111E-6 " pathEditMode="relative" rAng="0" ptsTypes="AAAA">
                                      <p:cBhvr>
                                        <p:cTn id="6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0" y="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5BFC48-6423-4DFA-A0B1-BAFD58CF9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On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48F5BC-621B-437B-9EA9-BDBD68CB7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Perspective of the Health Sector</a:t>
            </a:r>
          </a:p>
          <a:p>
            <a:pPr lvl="1"/>
            <a:r>
              <a:rPr lang="en-NZ" dirty="0"/>
              <a:t>Costs to patient</a:t>
            </a:r>
          </a:p>
          <a:p>
            <a:pPr lvl="1"/>
            <a:r>
              <a:rPr lang="en-NZ" dirty="0"/>
              <a:t>Costs to family, whanau, caregivers</a:t>
            </a:r>
          </a:p>
          <a:p>
            <a:pPr lvl="1"/>
            <a:r>
              <a:rPr lang="en-NZ" dirty="0"/>
              <a:t>Costs to Vote: Health</a:t>
            </a:r>
          </a:p>
        </p:txBody>
      </p:sp>
    </p:spTree>
    <p:extLst>
      <p:ext uri="{BB962C8B-B14F-4D97-AF65-F5344CB8AC3E}">
        <p14:creationId xmlns:p14="http://schemas.microsoft.com/office/powerpoint/2010/main" val="248337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44ACB7-EC85-4FB3-8D23-216FE7883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Cost of pharmaceutical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194FA4-9B42-4954-9136-BCAB5995C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Correct dose</a:t>
            </a:r>
          </a:p>
          <a:p>
            <a:r>
              <a:rPr lang="en-NZ" dirty="0"/>
              <a:t>Allowing for wastage</a:t>
            </a:r>
          </a:p>
          <a:p>
            <a:r>
              <a:rPr lang="en-NZ" dirty="0"/>
              <a:t>Average BMI and body area</a:t>
            </a:r>
          </a:p>
          <a:p>
            <a:r>
              <a:rPr lang="en-NZ" dirty="0"/>
              <a:t>Price net of rebates</a:t>
            </a:r>
          </a:p>
          <a:p>
            <a:r>
              <a:rPr lang="en-NZ" dirty="0"/>
              <a:t>Future prices</a:t>
            </a:r>
          </a:p>
        </p:txBody>
      </p:sp>
    </p:spTree>
    <p:extLst>
      <p:ext uri="{BB962C8B-B14F-4D97-AF65-F5344CB8AC3E}">
        <p14:creationId xmlns:p14="http://schemas.microsoft.com/office/powerpoint/2010/main" val="403249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FF3B32-0114-4540-B616-89CF7AD1C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Dispensing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9964D9-E888-4CAD-9768-094619EE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Community pharmacy fees</a:t>
            </a:r>
          </a:p>
          <a:p>
            <a:pPr marL="271462" indent="0">
              <a:buNone/>
            </a:pPr>
            <a:endParaRPr lang="en-NZ" dirty="0"/>
          </a:p>
          <a:p>
            <a:r>
              <a:rPr lang="en-NZ" dirty="0"/>
              <a:t>Patient </a:t>
            </a:r>
            <a:r>
              <a:rPr lang="en-NZ" dirty="0" err="1"/>
              <a:t>copayments</a:t>
            </a:r>
            <a:endParaRPr lang="en-NZ" dirty="0"/>
          </a:p>
          <a:p>
            <a:r>
              <a:rPr lang="en-NZ" dirty="0"/>
              <a:t>Cost of administration (</a:t>
            </a:r>
            <a:r>
              <a:rPr lang="en-NZ" dirty="0" err="1"/>
              <a:t>eg</a:t>
            </a:r>
            <a:r>
              <a:rPr lang="en-NZ" dirty="0"/>
              <a:t> infusions)</a:t>
            </a:r>
          </a:p>
        </p:txBody>
      </p:sp>
    </p:spTree>
    <p:extLst>
      <p:ext uri="{BB962C8B-B14F-4D97-AF65-F5344CB8AC3E}">
        <p14:creationId xmlns:p14="http://schemas.microsoft.com/office/powerpoint/2010/main" val="283952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2350A-867F-498A-BF5C-8062A777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Primary care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D10DE7-DBD4-4BC7-AEFA-FAAD9F2E1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249140"/>
            <a:ext cx="9080500" cy="647700"/>
          </a:xfrm>
        </p:spPr>
        <p:txBody>
          <a:bodyPr/>
          <a:lstStyle/>
          <a:p>
            <a:pPr marL="271462" indent="0">
              <a:buNone/>
            </a:pPr>
            <a:r>
              <a:rPr lang="en-NZ" dirty="0"/>
              <a:t>= patient fee + any subsidy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4438985-0709-4F57-903B-6632DCBE5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0640"/>
              </p:ext>
            </p:extLst>
          </p:nvPr>
        </p:nvGraphicFramePr>
        <p:xfrm>
          <a:off x="734601" y="1804684"/>
          <a:ext cx="8265559" cy="4569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1996">
                  <a:extLst>
                    <a:ext uri="{9D8B030D-6E8A-4147-A177-3AD203B41FA5}">
                      <a16:colId xmlns:a16="http://schemas.microsoft.com/office/drawing/2014/main" xmlns="" val="3531981596"/>
                    </a:ext>
                  </a:extLst>
                </a:gridCol>
                <a:gridCol w="791715">
                  <a:extLst>
                    <a:ext uri="{9D8B030D-6E8A-4147-A177-3AD203B41FA5}">
                      <a16:colId xmlns:a16="http://schemas.microsoft.com/office/drawing/2014/main" xmlns="" val="1345311165"/>
                    </a:ext>
                  </a:extLst>
                </a:gridCol>
                <a:gridCol w="969777">
                  <a:extLst>
                    <a:ext uri="{9D8B030D-6E8A-4147-A177-3AD203B41FA5}">
                      <a16:colId xmlns:a16="http://schemas.microsoft.com/office/drawing/2014/main" xmlns="" val="3865899502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xmlns="" val="4141499922"/>
                    </a:ext>
                  </a:extLst>
                </a:gridCol>
                <a:gridCol w="863030">
                  <a:extLst>
                    <a:ext uri="{9D8B030D-6E8A-4147-A177-3AD203B41FA5}">
                      <a16:colId xmlns:a16="http://schemas.microsoft.com/office/drawing/2014/main" xmlns="" val="366938014"/>
                    </a:ext>
                  </a:extLst>
                </a:gridCol>
                <a:gridCol w="2645594">
                  <a:extLst>
                    <a:ext uri="{9D8B030D-6E8A-4147-A177-3AD203B41FA5}">
                      <a16:colId xmlns:a16="http://schemas.microsoft.com/office/drawing/2014/main" xmlns="" val="98351243"/>
                    </a:ext>
                  </a:extLst>
                </a:gridCol>
              </a:tblGrid>
              <a:tr h="987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Service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Cost ($)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Per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Source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Date of estimate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Notes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44276"/>
                  </a:ext>
                </a:extLst>
              </a:tr>
              <a:tr h="100486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General practitioner (GP) costs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0633940"/>
                  </a:ext>
                </a:extLst>
              </a:tr>
              <a:tr h="1128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GP practice visit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$80 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consult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Various PHOs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2018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Estimated average cost. Includes both patient co-payment and government contribution. GST-exclusive.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extLst>
                  <a:ext uri="{0D108BD9-81ED-4DB2-BD59-A6C34878D82A}">
                    <a16:rowId xmlns:a16="http://schemas.microsoft.com/office/drawing/2014/main" xmlns="" val="250211901"/>
                  </a:ext>
                </a:extLst>
              </a:tr>
              <a:tr h="7032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GP home visit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$170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consult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Various GP practices across NZ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2018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Estimate, includes patient co-payment and government contribution.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extLst>
                  <a:ext uri="{0D108BD9-81ED-4DB2-BD59-A6C34878D82A}">
                    <a16:rowId xmlns:a16="http://schemas.microsoft.com/office/drawing/2014/main" xmlns="" val="1889201880"/>
                  </a:ext>
                </a:extLst>
              </a:tr>
              <a:tr h="100486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Nurse costs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8043113"/>
                  </a:ext>
                </a:extLst>
              </a:tr>
              <a:tr h="119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Practice nurse visit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$40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consult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Various PHO websites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2017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Based on a 10-15 minute consultation at a doctor’s surgery. Includes both patient co-payment and government contribution.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extLst>
                  <a:ext uri="{0D108BD9-81ED-4DB2-BD59-A6C34878D82A}">
                    <a16:rowId xmlns:a16="http://schemas.microsoft.com/office/drawing/2014/main" xmlns="" val="214671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576976"/>
      </p:ext>
    </p:extLst>
  </p:cSld>
  <p:clrMapOvr>
    <a:masterClrMapping/>
  </p:clrMapOvr>
</p:sld>
</file>

<file path=ppt/theme/theme1.xml><?xml version="1.0" encoding="utf-8"?>
<a:theme xmlns:a="http://schemas.openxmlformats.org/drawingml/2006/main" name="PHARMAC 2017">
  <a:themeElements>
    <a:clrScheme name="PHARMAC">
      <a:dk1>
        <a:srgbClr val="2E4B59"/>
      </a:dk1>
      <a:lt1>
        <a:srgbClr val="FFFFFF"/>
      </a:lt1>
      <a:dk2>
        <a:srgbClr val="505150"/>
      </a:dk2>
      <a:lt2>
        <a:srgbClr val="8EB9B4"/>
      </a:lt2>
      <a:accent1>
        <a:srgbClr val="0091D1"/>
      </a:accent1>
      <a:accent2>
        <a:srgbClr val="003664"/>
      </a:accent2>
      <a:accent3>
        <a:srgbClr val="E6BA2F"/>
      </a:accent3>
      <a:accent4>
        <a:srgbClr val="008BD6"/>
      </a:accent4>
      <a:accent5>
        <a:srgbClr val="6C6A77"/>
      </a:accent5>
      <a:accent6>
        <a:srgbClr val="C2D730"/>
      </a:accent6>
      <a:hlink>
        <a:srgbClr val="0E4F6E"/>
      </a:hlink>
      <a:folHlink>
        <a:srgbClr val="45A4CF"/>
      </a:folHlink>
    </a:clrScheme>
    <a:fontScheme name="Blank Presentation">
      <a:majorFont>
        <a:latin typeface="Arial"/>
        <a:ea typeface="MS PGothic"/>
        <a:cs typeface="MS PGothic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ADB06E"/>
        </a:dk2>
        <a:lt2>
          <a:srgbClr val="008BD6"/>
        </a:lt2>
        <a:accent1>
          <a:srgbClr val="E2681B"/>
        </a:accent1>
        <a:accent2>
          <a:srgbClr val="899AC9"/>
        </a:accent2>
        <a:accent3>
          <a:srgbClr val="FFFFFF"/>
        </a:accent3>
        <a:accent4>
          <a:srgbClr val="000000"/>
        </a:accent4>
        <a:accent5>
          <a:srgbClr val="EEB9AB"/>
        </a:accent5>
        <a:accent6>
          <a:srgbClr val="7C8BB6"/>
        </a:accent6>
        <a:hlink>
          <a:srgbClr val="AC0024"/>
        </a:hlink>
        <a:folHlink>
          <a:srgbClr val="ADB0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HARMAC 2017" id="{F7878F28-E3EE-4B30-B192-3111E2275C97}" vid="{16392C93-0A2C-4A53-9D86-1C7E3BAF0A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 2017</Template>
  <TotalTime>96</TotalTime>
  <Words>512</Words>
  <Application>Microsoft Office PowerPoint</Application>
  <PresentationFormat>A4 Paper (210x297 mm)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PHARMAC 2017</vt:lpstr>
      <vt:lpstr>Cost Resource Manual</vt:lpstr>
      <vt:lpstr>PowerPoint Presentation</vt:lpstr>
      <vt:lpstr>Cost Resource Manual</vt:lpstr>
      <vt:lpstr>PowerPoint Presentation</vt:lpstr>
      <vt:lpstr>Factors for Consideration: Cost and Savings quadrant</vt:lpstr>
      <vt:lpstr>On perspective</vt:lpstr>
      <vt:lpstr>Cost of pharmaceutical</vt:lpstr>
      <vt:lpstr>Dispensing</vt:lpstr>
      <vt:lpstr>Primary care costs</vt:lpstr>
      <vt:lpstr>Hospital costs</vt:lpstr>
      <vt:lpstr>PowerPoint Presentation</vt:lpstr>
      <vt:lpstr>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Resource Manual</dc:title>
  <dc:creator>James Harris</dc:creator>
  <cp:lastModifiedBy>Louise</cp:lastModifiedBy>
  <cp:revision>7</cp:revision>
  <dcterms:created xsi:type="dcterms:W3CDTF">2018-10-13T23:11:20Z</dcterms:created>
  <dcterms:modified xsi:type="dcterms:W3CDTF">2018-10-15T21:39:31Z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A1198936</vt:lpwstr>
  </property>
  <property fmtid="{D5CDD505-2E9C-101B-9397-08002B2CF9AE}" pid="4" name="Objective-Title">
    <vt:lpwstr>2018 10 17 Launch of Cost Resource Manual</vt:lpwstr>
  </property>
  <property fmtid="{D5CDD505-2E9C-101B-9397-08002B2CF9AE}" pid="5" name="Objective-Comment">
    <vt:lpwstr/>
  </property>
  <property fmtid="{D5CDD505-2E9C-101B-9397-08002B2CF9AE}" pid="6" name="Objective-CreationStamp">
    <vt:filetime>2018-10-14T00:50:52Z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2018-10-15T21:24:55Z</vt:filetime>
  </property>
  <property fmtid="{D5CDD505-2E9C-101B-9397-08002B2CF9AE}" pid="11" name="Objective-Owner">
    <vt:lpwstr>James Harris</vt:lpwstr>
  </property>
  <property fmtid="{D5CDD505-2E9C-101B-9397-08002B2CF9AE}" pid="12" name="Objective-Path">
    <vt:lpwstr>Objective Global Folder:PHARMAC Fileplan:Managing ourselves:Team Management:Operations Directorate:6. Health Economics Team:Management:External:ISPOR NZ:2018 10 Wellington Seminar:</vt:lpwstr>
  </property>
  <property fmtid="{D5CDD505-2E9C-101B-9397-08002B2CF9AE}" pid="13" name="Objective-Parent">
    <vt:lpwstr>2018 10 Wellington Seminar</vt:lpwstr>
  </property>
  <property fmtid="{D5CDD505-2E9C-101B-9397-08002B2CF9AE}" pid="14" name="Objective-State">
    <vt:lpwstr>Being Edited</vt:lpwstr>
  </property>
  <property fmtid="{D5CDD505-2E9C-101B-9397-08002B2CF9AE}" pid="15" name="Objective-Version">
    <vt:lpwstr>0.2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qA31195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DOCSOpen Document Number [system]">
    <vt:lpwstr/>
  </property>
  <property fmtid="{D5CDD505-2E9C-101B-9397-08002B2CF9AE}" pid="22" name="Objective-DOCSOpen Document Author [system]">
    <vt:lpwstr/>
  </property>
  <property fmtid="{D5CDD505-2E9C-101B-9397-08002B2CF9AE}" pid="23" name="Objective-DOCSOpen Document Type [system]">
    <vt:lpwstr/>
  </property>
  <property fmtid="{D5CDD505-2E9C-101B-9397-08002B2CF9AE}" pid="24" name="Objective-DOCSOpen Security [system]">
    <vt:lpwstr/>
  </property>
  <property fmtid="{D5CDD505-2E9C-101B-9397-08002B2CF9AE}" pid="25" name="Objective-DOCSOpen System ID [system]">
    <vt:lpwstr/>
  </property>
  <property fmtid="{D5CDD505-2E9C-101B-9397-08002B2CF9AE}" pid="26" name="Objective-Inherit Keyword [system]">
    <vt:lpwstr>Y</vt:lpwstr>
  </property>
  <property fmtid="{D5CDD505-2E9C-101B-9397-08002B2CF9AE}" pid="27" name="Objective-Connect Creator [system]">
    <vt:lpwstr/>
  </property>
</Properties>
</file>